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5"/>
  </p:sldMasterIdLst>
  <p:notesMasterIdLst>
    <p:notesMasterId r:id="rId40"/>
  </p:notesMasterIdLst>
  <p:handoutMasterIdLst>
    <p:handoutMasterId r:id="rId41"/>
  </p:handoutMasterIdLst>
  <p:sldIdLst>
    <p:sldId id="256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10" r:id="rId26"/>
    <p:sldId id="308" r:id="rId27"/>
    <p:sldId id="312" r:id="rId28"/>
    <p:sldId id="307" r:id="rId29"/>
    <p:sldId id="309" r:id="rId30"/>
    <p:sldId id="315" r:id="rId31"/>
    <p:sldId id="317" r:id="rId32"/>
    <p:sldId id="313" r:id="rId33"/>
    <p:sldId id="314" r:id="rId34"/>
    <p:sldId id="316" r:id="rId35"/>
    <p:sldId id="303" r:id="rId36"/>
    <p:sldId id="304" r:id="rId37"/>
    <p:sldId id="305" r:id="rId38"/>
    <p:sldId id="306" r:id="rId39"/>
  </p:sldIdLst>
  <p:sldSz cx="9144000" cy="6858000" type="screen4x3"/>
  <p:notesSz cx="7010400" cy="9223375"/>
  <p:custDataLst>
    <p:tags r:id="rId42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8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5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7448"/>
    <a:srgbClr val="3A3A3C"/>
    <a:srgbClr val="682D8E"/>
    <a:srgbClr val="DD1A32"/>
    <a:srgbClr val="F05023"/>
    <a:srgbClr val="702082"/>
    <a:srgbClr val="C0091E"/>
    <a:srgbClr val="FFFFFF"/>
    <a:srgbClr val="CCFFCC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84023" autoAdjust="0"/>
  </p:normalViewPr>
  <p:slideViewPr>
    <p:cSldViewPr showGuides="1">
      <p:cViewPr varScale="1">
        <p:scale>
          <a:sx n="98" d="100"/>
          <a:sy n="98" d="100"/>
        </p:scale>
        <p:origin x="1950" y="90"/>
      </p:cViewPr>
      <p:guideLst>
        <p:guide orient="horz" pos="2296"/>
        <p:guide pos="2880"/>
        <p:guide orient="horz" pos="8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5268"/>
    </p:cViewPr>
  </p:sorterViewPr>
  <p:notesViewPr>
    <p:cSldViewPr showGuides="1">
      <p:cViewPr varScale="1">
        <p:scale>
          <a:sx n="92" d="100"/>
          <a:sy n="92" d="100"/>
        </p:scale>
        <p:origin x="-3720" y="-102"/>
      </p:cViewPr>
      <p:guideLst>
        <p:guide orient="horz" pos="2905"/>
        <p:guide pos="2208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ags" Target="tags/tag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5D91977-0E6C-478D-B776-92AF611B4A0D}" type="datetimeFigureOut">
              <a:rPr lang="en-CA"/>
              <a:pPr>
                <a:defRPr/>
              </a:pPr>
              <a:t>2017-11-28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3CA8BF5-7432-4D9B-A7BF-4B2176BC5F1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5277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jpeg>
</file>

<file path=ppt/media/image11.jpg>
</file>

<file path=ppt/media/image12.jp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jpeg>
</file>

<file path=ppt/media/image48.png>
</file>

<file path=ppt/media/image49.jpe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EF7D8E5-6915-4076-8881-6D1A8CA37245}" type="datetimeFigureOut">
              <a:rPr lang="en-CA"/>
              <a:pPr>
                <a:defRPr/>
              </a:pPr>
              <a:t>2017-11-28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692150"/>
            <a:ext cx="4610100" cy="3457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CA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1103"/>
            <a:ext cx="5608320" cy="415051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CA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909AF91-DF1E-4E92-B9CC-7DD199EC7435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205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tockphoto.com/ca/photo/intelligent-vehicle-cockpit-and-wireless-communication-network-concept-gm692837788-127932641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tockphoto.com/ca/photo/ipv6-new-internet-protocol-gm502837022-82158325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http://www.istockphoto.com/ca/photo/internet-of-things-concept-with-network-of-connected-objects-gm644680544-116869175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8304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http://www.istockphoto.com/ca/photo/home-network-gm117311543-7381629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2467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http://www.istockphoto.com/ca/photo/young-girl-looking-up-at-a-stereoscopic-vision-of-the-earth-internet-of-things-gm690778240-127332717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5335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http://www.istockphoto.com/ca/photo/circular-futuristic-interface-of-smart-home-automation-assistant-virtual-screen-gm637770524-113940363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1744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http://www.istockphoto.com/ca/photo/businessman-touching-a-cloud-connected-to-objects-internet-of-things-gm514785054-88267551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6407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http://www.istockphoto.com/ca/photo/intelligent-vehicle-cockpit-and-wireless-communication-network-concept-gm692837788-127932641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297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http://www.istockphoto.com/ca/photo/man-wearing-vr-headset-gm583697902-99848893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1461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http://www.istockphoto.com/ca/photo/smart-phone-remote-for-smart-home-hologram-technology-concept-gm839028202-137738281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7734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http://www.istockphoto.com/ca/photo/ipv6-new-internet-protocol-gm502837022-82158325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4616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http://www.istockphoto.com/ca/photo/home-computer-network-gm98265636-7381753</a:t>
            </a:r>
          </a:p>
          <a:p>
            <a:r>
              <a:rPr lang="en-US" dirty="0" smtClean="0"/>
              <a:t>Need</a:t>
            </a:r>
            <a:r>
              <a:rPr lang="en-US" baseline="0" dirty="0" smtClean="0"/>
              <a:t> new picture, looks ugly ;-)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3203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http://www.istockphoto.com/ca/photo/digital-handshake-on-blue-background-gm613033814-105721913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5702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ver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6020"/>
            <a:ext cx="9180337" cy="48951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0312" y="1"/>
            <a:ext cx="4207893" cy="4861366"/>
          </a:xfrm>
        </p:spPr>
        <p:txBody>
          <a:bodyPr anchor="ctr" anchorCtr="0"/>
          <a:lstStyle>
            <a:lvl1pPr>
              <a:defRPr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38204" y="5522872"/>
            <a:ext cx="3440515" cy="1354667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 smtClean="0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9" b="9483"/>
          <a:stretch/>
        </p:blipFill>
        <p:spPr>
          <a:xfrm rot="5400000">
            <a:off x="217742" y="2243094"/>
            <a:ext cx="2403623" cy="28485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613" y="5303645"/>
            <a:ext cx="1585729" cy="74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69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047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50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pic>
        <p:nvPicPr>
          <p:cNvPr id="8" name="Picture 7" descr="Cira K+186 No Tag EN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682" y="6381328"/>
            <a:ext cx="1159806" cy="326196"/>
          </a:xfrm>
          <a:prstGeom prst="rect">
            <a:avLst/>
          </a:prstGeom>
        </p:spPr>
      </p:pic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22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etwork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80512" cy="3905106"/>
          </a:xfrm>
          <a:prstGeom prst="rect">
            <a:avLst/>
          </a:prstGeom>
        </p:spPr>
      </p:pic>
      <p:pic>
        <p:nvPicPr>
          <p:cNvPr id="7" name="Picture 6" descr="circles_new +screen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23" t="-21493" r="14507" b="13946"/>
          <a:stretch/>
        </p:blipFill>
        <p:spPr>
          <a:xfrm rot="5400000">
            <a:off x="997208" y="-997205"/>
            <a:ext cx="3895971" cy="5890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341" y="5081588"/>
            <a:ext cx="7772400" cy="1769699"/>
          </a:xfrm>
        </p:spPr>
        <p:txBody>
          <a:bodyPr anchor="t">
            <a:normAutofit/>
          </a:bodyPr>
          <a:lstStyle>
            <a:lvl1pPr algn="l">
              <a:defRPr sz="2000" b="0" cap="none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0313" y="3354103"/>
            <a:ext cx="7772400" cy="150523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800" b="0" cap="all">
                <a:solidFill>
                  <a:srgbClr val="C8102E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012004" y="0"/>
            <a:ext cx="2361342" cy="476216"/>
          </a:xfrm>
          <a:prstGeom prst="rect">
            <a:avLst/>
          </a:prstGeom>
          <a:solidFill>
            <a:srgbClr val="AD12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8102E"/>
              </a:solidFill>
              <a:latin typeface="+mn-lt"/>
            </a:endParaRPr>
          </a:p>
        </p:txBody>
      </p:sp>
      <p:pic>
        <p:nvPicPr>
          <p:cNvPr id="8" name="Picture 7" descr="Cira K+186 No Tag ENG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682" y="6381328"/>
            <a:ext cx="1159806" cy="326196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366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692" y="457200"/>
            <a:ext cx="7426949" cy="1143000"/>
          </a:xfrm>
        </p:spPr>
        <p:txBody>
          <a:bodyPr/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9745" y="1801800"/>
            <a:ext cx="3658556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9246" y="1801800"/>
            <a:ext cx="3667553" cy="452596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16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- 2017-11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69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- 2017-11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27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52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24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- 2017-11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57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012004" y="6510751"/>
            <a:ext cx="2361342" cy="374633"/>
          </a:xfrm>
          <a:prstGeom prst="rect">
            <a:avLst/>
          </a:prstGeom>
          <a:solidFill>
            <a:srgbClr val="70208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9692" y="476216"/>
            <a:ext cx="7426949" cy="1143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692" y="1801778"/>
            <a:ext cx="742694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39746" y="648948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Cera PRO"/>
                <a:cs typeface="Cera PRO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1012004" y="0"/>
            <a:ext cx="2361342" cy="476216"/>
          </a:xfrm>
          <a:prstGeom prst="rect">
            <a:avLst/>
          </a:prstGeom>
          <a:solidFill>
            <a:srgbClr val="C8102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383868" y="6498570"/>
            <a:ext cx="4608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8190401" y="862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DRAFT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130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457200" rtl="0" eaLnBrk="1" latinLnBrk="0" hangingPunct="1">
        <a:spcBef>
          <a:spcPct val="0"/>
        </a:spcBef>
        <a:buNone/>
        <a:defRPr sz="2800" kern="1200" cap="all">
          <a:solidFill>
            <a:srgbClr val="C8102E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home.arpa.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9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46.png"/><Relationship Id="rId18" Type="http://schemas.openxmlformats.org/officeDocument/2006/relationships/image" Target="../media/image50.png"/><Relationship Id="rId3" Type="http://schemas.openxmlformats.org/officeDocument/2006/relationships/image" Target="../media/image17.png"/><Relationship Id="rId21" Type="http://schemas.openxmlformats.org/officeDocument/2006/relationships/image" Target="../media/image51.png"/><Relationship Id="rId7" Type="http://schemas.openxmlformats.org/officeDocument/2006/relationships/image" Target="../media/image42.png"/><Relationship Id="rId12" Type="http://schemas.openxmlformats.org/officeDocument/2006/relationships/image" Target="../media/image33.png"/><Relationship Id="rId17" Type="http://schemas.openxmlformats.org/officeDocument/2006/relationships/image" Target="../media/image49.jpeg"/><Relationship Id="rId2" Type="http://schemas.openxmlformats.org/officeDocument/2006/relationships/image" Target="../media/image15.png"/><Relationship Id="rId16" Type="http://schemas.openxmlformats.org/officeDocument/2006/relationships/image" Target="../media/image35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45.png"/><Relationship Id="rId5" Type="http://schemas.openxmlformats.org/officeDocument/2006/relationships/image" Target="../media/image41.png"/><Relationship Id="rId15" Type="http://schemas.openxmlformats.org/officeDocument/2006/relationships/image" Target="../media/image48.png"/><Relationship Id="rId10" Type="http://schemas.openxmlformats.org/officeDocument/2006/relationships/image" Target="../media/image44.png"/><Relationship Id="rId19" Type="http://schemas.microsoft.com/office/2007/relationships/hdphoto" Target="../media/hdphoto2.wdp"/><Relationship Id="rId4" Type="http://schemas.openxmlformats.org/officeDocument/2006/relationships/image" Target="../media/image40.png"/><Relationship Id="rId9" Type="http://schemas.openxmlformats.org/officeDocument/2006/relationships/image" Target="../media/image43.jpeg"/><Relationship Id="rId14" Type="http://schemas.openxmlformats.org/officeDocument/2006/relationships/image" Target="../media/image47.jpeg"/><Relationship Id="rId22" Type="http://schemas.openxmlformats.org/officeDocument/2006/relationships/image" Target="../media/image5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13" Type="http://schemas.openxmlformats.org/officeDocument/2006/relationships/image" Target="../media/image53.png"/><Relationship Id="rId3" Type="http://schemas.openxmlformats.org/officeDocument/2006/relationships/image" Target="../media/image17.png"/><Relationship Id="rId7" Type="http://schemas.openxmlformats.org/officeDocument/2006/relationships/image" Target="../media/image43.jpeg"/><Relationship Id="rId12" Type="http://schemas.openxmlformats.org/officeDocument/2006/relationships/image" Target="../media/image4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18.png"/><Relationship Id="rId5" Type="http://schemas.openxmlformats.org/officeDocument/2006/relationships/image" Target="../media/image42.png"/><Relationship Id="rId10" Type="http://schemas.openxmlformats.org/officeDocument/2006/relationships/image" Target="../media/image45.png"/><Relationship Id="rId4" Type="http://schemas.openxmlformats.org/officeDocument/2006/relationships/image" Target="../media/image19.png"/><Relationship Id="rId9" Type="http://schemas.openxmlformats.org/officeDocument/2006/relationships/image" Target="../media/image40.png"/><Relationship Id="rId14" Type="http://schemas.openxmlformats.org/officeDocument/2006/relationships/image" Target="../media/image5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3" Type="http://schemas.openxmlformats.org/officeDocument/2006/relationships/image" Target="../media/image63.png"/><Relationship Id="rId3" Type="http://schemas.openxmlformats.org/officeDocument/2006/relationships/image" Target="../media/image38.png"/><Relationship Id="rId7" Type="http://schemas.openxmlformats.org/officeDocument/2006/relationships/image" Target="../media/image57.png"/><Relationship Id="rId12" Type="http://schemas.openxmlformats.org/officeDocument/2006/relationships/image" Target="../media/image6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11" Type="http://schemas.openxmlformats.org/officeDocument/2006/relationships/image" Target="../media/image61.png"/><Relationship Id="rId5" Type="http://schemas.openxmlformats.org/officeDocument/2006/relationships/image" Target="../media/image55.png"/><Relationship Id="rId10" Type="http://schemas.openxmlformats.org/officeDocument/2006/relationships/image" Target="../media/image60.png"/><Relationship Id="rId4" Type="http://schemas.openxmlformats.org/officeDocument/2006/relationships/image" Target="../media/image15.png"/><Relationship Id="rId9" Type="http://schemas.openxmlformats.org/officeDocument/2006/relationships/image" Target="../media/image59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65.png"/><Relationship Id="rId7" Type="http://schemas.openxmlformats.org/officeDocument/2006/relationships/image" Target="../media/image69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10" Type="http://schemas.openxmlformats.org/officeDocument/2006/relationships/image" Target="../media/image72.png"/><Relationship Id="rId4" Type="http://schemas.openxmlformats.org/officeDocument/2006/relationships/image" Target="../media/image66.png"/><Relationship Id="rId9" Type="http://schemas.openxmlformats.org/officeDocument/2006/relationships/image" Target="../media/image7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3" Type="http://schemas.openxmlformats.org/officeDocument/2006/relationships/image" Target="../media/image71.png"/><Relationship Id="rId7" Type="http://schemas.openxmlformats.org/officeDocument/2006/relationships/image" Target="../media/image5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73.png"/><Relationship Id="rId4" Type="http://schemas.openxmlformats.org/officeDocument/2006/relationships/image" Target="../media/image5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13" Type="http://schemas.openxmlformats.org/officeDocument/2006/relationships/image" Target="../media/image71.png"/><Relationship Id="rId3" Type="http://schemas.openxmlformats.org/officeDocument/2006/relationships/image" Target="../media/image56.png"/><Relationship Id="rId7" Type="http://schemas.openxmlformats.org/officeDocument/2006/relationships/image" Target="../media/image73.png"/><Relationship Id="rId12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png"/><Relationship Id="rId11" Type="http://schemas.openxmlformats.org/officeDocument/2006/relationships/image" Target="../media/image74.png"/><Relationship Id="rId5" Type="http://schemas.openxmlformats.org/officeDocument/2006/relationships/image" Target="../media/image76.png"/><Relationship Id="rId10" Type="http://schemas.openxmlformats.org/officeDocument/2006/relationships/image" Target="../media/image53.png"/><Relationship Id="rId4" Type="http://schemas.openxmlformats.org/officeDocument/2006/relationships/image" Target="../media/image75.png"/><Relationship Id="rId9" Type="http://schemas.openxmlformats.org/officeDocument/2006/relationships/image" Target="../media/image4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19.png"/><Relationship Id="rId7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11" Type="http://schemas.openxmlformats.org/officeDocument/2006/relationships/image" Target="../media/image15.png"/><Relationship Id="rId5" Type="http://schemas.openxmlformats.org/officeDocument/2006/relationships/image" Target="../media/image40.png"/><Relationship Id="rId10" Type="http://schemas.openxmlformats.org/officeDocument/2006/relationships/image" Target="../media/image43.jpeg"/><Relationship Id="rId4" Type="http://schemas.openxmlformats.org/officeDocument/2006/relationships/image" Target="../media/image16.png"/><Relationship Id="rId9" Type="http://schemas.openxmlformats.org/officeDocument/2006/relationships/image" Target="../media/image5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IRALabs/Home-Network-Registry-Gatewa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508" y="1"/>
            <a:ext cx="8676964" cy="2636911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Secure </a:t>
            </a:r>
            <a:r>
              <a:rPr lang="en-US" sz="3200" b="1" cap="none" dirty="0" err="1" smtClean="0"/>
              <a:t>IoT</a:t>
            </a:r>
            <a:r>
              <a:rPr lang="en-US" sz="3200" b="1" dirty="0" smtClean="0"/>
              <a:t> Home Gateway </a:t>
            </a:r>
            <a:r>
              <a:rPr lang="en-US" sz="3200" dirty="0" smtClean="0"/>
              <a:t>&amp; </a:t>
            </a:r>
            <a:br>
              <a:rPr lang="en-US" sz="3200" dirty="0" smtClean="0"/>
            </a:br>
            <a:r>
              <a:rPr lang="en-US" sz="3200" b="1" dirty="0" smtClean="0"/>
              <a:t>Home Registry -</a:t>
            </a:r>
            <a:r>
              <a:rPr lang="en-US" sz="3200" b="1" dirty="0"/>
              <a:t> </a:t>
            </a:r>
            <a:r>
              <a:rPr lang="en-US" sz="3200" b="1" dirty="0" smtClean="0"/>
              <a:t>Idea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1100" dirty="0" smtClean="0"/>
              <a:t/>
            </a:r>
            <a:br>
              <a:rPr lang="en-US" sz="1100" dirty="0" smtClean="0"/>
            </a:br>
            <a:endParaRPr lang="en-US" sz="1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Jacques Latour, CTO</a:t>
            </a:r>
            <a:br>
              <a:rPr lang="en-US" dirty="0"/>
            </a:br>
            <a:r>
              <a:rPr lang="en-US" dirty="0"/>
              <a:t>Canadian Internet Registration Authority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Nov </a:t>
            </a:r>
            <a:r>
              <a:rPr lang="en-US" dirty="0" smtClean="0"/>
              <a:t>28, </a:t>
            </a:r>
            <a:r>
              <a:rPr lang="en-US" dirty="0"/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241199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dirty="0" smtClean="0"/>
              <a:t>Leveraging the chain of trust in </a:t>
            </a:r>
            <a:r>
              <a:rPr lang="en-CA" dirty="0" smtClean="0">
                <a:solidFill>
                  <a:srgbClr val="000000"/>
                </a:solidFill>
              </a:rPr>
              <a:t>DNSSEC</a:t>
            </a:r>
            <a:r>
              <a:rPr lang="en-CA" dirty="0" smtClean="0">
                <a:solidFill>
                  <a:srgbClr val="FF0000"/>
                </a:solidFill>
              </a:rPr>
              <a:t> </a:t>
            </a:r>
            <a:r>
              <a:rPr lang="en-CA" dirty="0" smtClean="0"/>
              <a:t>and some </a:t>
            </a:r>
            <a:r>
              <a:rPr lang="en-CA" dirty="0">
                <a:solidFill>
                  <a:srgbClr val="000000"/>
                </a:solidFill>
              </a:rPr>
              <a:t>i</a:t>
            </a:r>
            <a:r>
              <a:rPr lang="en-CA" dirty="0" smtClean="0">
                <a:solidFill>
                  <a:srgbClr val="000000"/>
                </a:solidFill>
              </a:rPr>
              <a:t>nnovation </a:t>
            </a:r>
            <a:r>
              <a:rPr lang="en-CA" dirty="0" smtClean="0"/>
              <a:t>to create a secure home network platform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10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8988" y="2505416"/>
            <a:ext cx="5358384" cy="380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96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err="1" smtClean="0"/>
              <a:t>home.arpa</a:t>
            </a:r>
            <a:r>
              <a:rPr lang="en-CA" dirty="0"/>
              <a:t>.</a:t>
            </a:r>
            <a:br>
              <a:rPr lang="en-CA" dirty="0"/>
            </a:br>
            <a:r>
              <a:rPr lang="en-CA" dirty="0"/>
              <a:t>draft-ietf-homenet-dot-14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IETF working on making the default home network address: [</a:t>
            </a:r>
            <a:r>
              <a:rPr lang="en-CA" dirty="0" err="1" smtClean="0"/>
              <a:t>yourprinter</a:t>
            </a:r>
            <a:r>
              <a:rPr lang="en-CA" dirty="0" smtClean="0"/>
              <a:t>.]</a:t>
            </a:r>
            <a:r>
              <a:rPr lang="en-CA" dirty="0" err="1" smtClean="0">
                <a:hlinkClick r:id="rId2"/>
              </a:rPr>
              <a:t>home.arpa</a:t>
            </a:r>
            <a:r>
              <a:rPr lang="en-CA" dirty="0" smtClean="0">
                <a:hlinkClick r:id="rId2"/>
              </a:rPr>
              <a:t>.</a:t>
            </a:r>
            <a:endParaRPr lang="en-CA" dirty="0" smtClean="0"/>
          </a:p>
          <a:p>
            <a:pPr marL="0" indent="0" algn="ctr">
              <a:buNone/>
            </a:pPr>
            <a:endParaRPr lang="en-US" b="1" dirty="0" smtClean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b="1" dirty="0" smtClean="0">
                <a:solidFill>
                  <a:schemeClr val="tx2"/>
                </a:solidFill>
              </a:rPr>
              <a:t>&lt;&lt;The naming </a:t>
            </a:r>
            <a:r>
              <a:rPr lang="en-US" b="1" dirty="0">
                <a:solidFill>
                  <a:schemeClr val="tx2"/>
                </a:solidFill>
              </a:rPr>
              <a:t>mechanism </a:t>
            </a:r>
            <a:r>
              <a:rPr lang="en-US" b="1" dirty="0" smtClean="0">
                <a:solidFill>
                  <a:schemeClr val="tx2"/>
                </a:solidFill>
              </a:rPr>
              <a:t>needs </a:t>
            </a:r>
            <a:r>
              <a:rPr lang="en-US" b="1" dirty="0">
                <a:solidFill>
                  <a:schemeClr val="tx2"/>
                </a:solidFill>
              </a:rPr>
              <a:t>to function without configuration from the user.  While it may </a:t>
            </a:r>
            <a:r>
              <a:rPr lang="en-US" b="1" dirty="0" smtClean="0">
                <a:solidFill>
                  <a:schemeClr val="tx2"/>
                </a:solidFill>
              </a:rPr>
              <a:t>be  possible </a:t>
            </a:r>
            <a:r>
              <a:rPr lang="en-US" b="1" dirty="0">
                <a:solidFill>
                  <a:schemeClr val="tx2"/>
                </a:solidFill>
              </a:rPr>
              <a:t>for a name to be </a:t>
            </a:r>
            <a:r>
              <a:rPr lang="en-US" b="1" u="sng" dirty="0">
                <a:solidFill>
                  <a:schemeClr val="tx2"/>
                </a:solidFill>
              </a:rPr>
              <a:t>delegated by an ISP</a:t>
            </a:r>
            <a:r>
              <a:rPr lang="en-US" b="1" dirty="0">
                <a:solidFill>
                  <a:schemeClr val="tx2"/>
                </a:solidFill>
              </a:rPr>
              <a:t>, </a:t>
            </a:r>
            <a:r>
              <a:rPr lang="en-US" b="1" dirty="0" err="1" smtClean="0">
                <a:solidFill>
                  <a:schemeClr val="tx2"/>
                </a:solidFill>
              </a:rPr>
              <a:t>homenets</a:t>
            </a:r>
            <a:r>
              <a:rPr lang="en-US" b="1" dirty="0" smtClean="0">
                <a:solidFill>
                  <a:schemeClr val="tx2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</a:rPr>
              <a:t>must </a:t>
            </a:r>
            <a:r>
              <a:rPr lang="en-US" b="1" dirty="0" smtClean="0">
                <a:solidFill>
                  <a:schemeClr val="tx2"/>
                </a:solidFill>
              </a:rPr>
              <a:t>also function </a:t>
            </a:r>
            <a:r>
              <a:rPr lang="en-US" b="1" dirty="0">
                <a:solidFill>
                  <a:schemeClr val="tx2"/>
                </a:solidFill>
              </a:rPr>
              <a:t>in the </a:t>
            </a:r>
            <a:r>
              <a:rPr lang="en-US" b="1" u="sng" dirty="0">
                <a:solidFill>
                  <a:schemeClr val="tx2"/>
                </a:solidFill>
              </a:rPr>
              <a:t>absence of such a delegation</a:t>
            </a:r>
            <a:r>
              <a:rPr lang="en-US" b="1" dirty="0" smtClean="0">
                <a:solidFill>
                  <a:schemeClr val="tx2"/>
                </a:solidFill>
              </a:rPr>
              <a:t>.&gt;&gt; </a:t>
            </a:r>
          </a:p>
          <a:p>
            <a:endParaRPr lang="en-CA" dirty="0"/>
          </a:p>
          <a:p>
            <a:r>
              <a:rPr lang="en-CA" dirty="0" smtClean="0"/>
              <a:t>Let’s make delegated “home” domains function without user configuration!</a:t>
            </a:r>
            <a:endParaRPr lang="en-CA" dirty="0"/>
          </a:p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122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692" y="485800"/>
            <a:ext cx="7426949" cy="1143000"/>
          </a:xfrm>
        </p:spPr>
        <p:txBody>
          <a:bodyPr>
            <a:normAutofit/>
          </a:bodyPr>
          <a:lstStyle/>
          <a:p>
            <a:r>
              <a:rPr lang="en-CA" b="1" dirty="0" smtClean="0"/>
              <a:t>The focus is on </a:t>
            </a:r>
            <a:r>
              <a:rPr lang="en-CA" b="1" dirty="0" err="1" smtClean="0"/>
              <a:t>AutomatioN</a:t>
            </a:r>
            <a:endParaRPr lang="en-US" b="1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12</a:t>
            </a:fld>
            <a:endParaRPr lang="en-CA"/>
          </a:p>
        </p:txBody>
      </p:sp>
      <p:sp>
        <p:nvSpPr>
          <p:cNvPr id="13" name="TextBox 12"/>
          <p:cNvSpPr txBox="1"/>
          <p:nvPr/>
        </p:nvSpPr>
        <p:spPr>
          <a:xfrm>
            <a:off x="4239699" y="2904885"/>
            <a:ext cx="644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7200" b="1" dirty="0" smtClean="0"/>
              <a:t>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07465" y="1548352"/>
            <a:ext cx="17176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b="1" dirty="0" smtClean="0"/>
              <a:t>Registry </a:t>
            </a:r>
          </a:p>
          <a:p>
            <a:pPr algn="ctr"/>
            <a:r>
              <a:rPr lang="en-CA" sz="2400" b="1" dirty="0" smtClean="0"/>
              <a:t>Automation</a:t>
            </a:r>
            <a:endParaRPr lang="en-US" sz="2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015107" y="1548352"/>
            <a:ext cx="21981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b="1" dirty="0" smtClean="0"/>
              <a:t>Home Network </a:t>
            </a:r>
          </a:p>
          <a:p>
            <a:pPr algn="ctr"/>
            <a:r>
              <a:rPr lang="en-CA" sz="2400" b="1" dirty="0" smtClean="0"/>
              <a:t>Automation</a:t>
            </a:r>
            <a:endParaRPr lang="en-US" sz="2400" b="1" dirty="0"/>
          </a:p>
        </p:txBody>
      </p:sp>
      <p:pic>
        <p:nvPicPr>
          <p:cNvPr id="16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9975" y="2406583"/>
            <a:ext cx="3722505" cy="2642597"/>
          </a:xfr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980" y="2524877"/>
            <a:ext cx="3389232" cy="240600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225759" y="5359859"/>
            <a:ext cx="2715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4400" b="1" dirty="0" smtClean="0"/>
              <a:t>Innovation</a:t>
            </a:r>
            <a:endParaRPr lang="en-CA" sz="6000" b="1" dirty="0" smtClean="0"/>
          </a:p>
        </p:txBody>
      </p:sp>
    </p:spTree>
    <p:extLst>
      <p:ext uri="{BB962C8B-B14F-4D97-AF65-F5344CB8AC3E}">
        <p14:creationId xmlns:p14="http://schemas.microsoft.com/office/powerpoint/2010/main" val="389247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6216"/>
            <a:ext cx="8388932" cy="5617080"/>
          </a:xfrm>
        </p:spPr>
        <p:txBody>
          <a:bodyPr>
            <a:noAutofit/>
          </a:bodyPr>
          <a:lstStyle/>
          <a:p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>
                <a:solidFill>
                  <a:schemeClr val="tx1"/>
                </a:solidFill>
              </a:rPr>
              <a:t/>
            </a:r>
            <a:br>
              <a:rPr lang="en-CA" cap="none" dirty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>
                <a:solidFill>
                  <a:schemeClr val="tx1"/>
                </a:solidFill>
              </a:rPr>
              <a:t/>
            </a:r>
            <a:br>
              <a:rPr lang="en-CA" cap="none" dirty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>
                <a:solidFill>
                  <a:schemeClr val="tx1"/>
                </a:solidFill>
              </a:rPr>
              <a:t/>
            </a:r>
            <a:br>
              <a:rPr lang="en-CA" cap="none" dirty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>Your </a:t>
            </a:r>
            <a:r>
              <a:rPr lang="en-CA" cap="none" dirty="0">
                <a:solidFill>
                  <a:schemeClr val="tx1"/>
                </a:solidFill>
              </a:rPr>
              <a:t>local </a:t>
            </a:r>
            <a:r>
              <a:rPr lang="en-CA" cap="none" dirty="0" err="1">
                <a:solidFill>
                  <a:schemeClr val="tx1"/>
                </a:solidFill>
              </a:rPr>
              <a:t>ccTLD</a:t>
            </a:r>
            <a:r>
              <a:rPr lang="en-CA" cap="none" dirty="0">
                <a:solidFill>
                  <a:schemeClr val="tx1"/>
                </a:solidFill>
              </a:rPr>
              <a:t> will provision your DNSSEC signed domain internally on your gateway and externally as DNS primary, and establish a secure chain of trust to your home gateway, </a:t>
            </a:r>
            <a:r>
              <a:rPr lang="en-CA" cap="none" dirty="0">
                <a:solidFill>
                  <a:srgbClr val="C0091E"/>
                </a:solidFill>
              </a:rPr>
              <a:t>magically</a:t>
            </a:r>
            <a:r>
              <a:rPr lang="en-CA" cap="none" dirty="0">
                <a:solidFill>
                  <a:schemeClr val="tx1"/>
                </a:solidFill>
              </a:rPr>
              <a:t> solving all your worries and keeping your online family safe </a:t>
            </a:r>
            <a:r>
              <a:rPr lang="en-CA" cap="none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  <a:endParaRPr lang="en-US" cap="none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13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9655" y="613339"/>
            <a:ext cx="2724690" cy="271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1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Remember, it’s an idea. </a:t>
            </a:r>
            <a:br>
              <a:rPr lang="en-CA" dirty="0" smtClean="0"/>
            </a:br>
            <a:r>
              <a:rPr lang="en-CA" dirty="0" smtClean="0"/>
              <a:t>So far it looks like this…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14</a:t>
            </a:fld>
            <a:endParaRPr lang="en-CA"/>
          </a:p>
        </p:txBody>
      </p:sp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71600" y="1844824"/>
            <a:ext cx="5472608" cy="430557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  <p:sp>
        <p:nvSpPr>
          <p:cNvPr id="3" name="Cloud Callout 2"/>
          <p:cNvSpPr/>
          <p:nvPr/>
        </p:nvSpPr>
        <p:spPr>
          <a:xfrm>
            <a:off x="7236296" y="1619216"/>
            <a:ext cx="1907704" cy="2200626"/>
          </a:xfrm>
          <a:prstGeom prst="cloudCallout">
            <a:avLst>
              <a:gd name="adj1" fmla="val -69751"/>
              <a:gd name="adj2" fmla="val 7919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64288" y="2240868"/>
            <a:ext cx="20522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/>
              <a:t>That’s</a:t>
            </a:r>
          </a:p>
          <a:p>
            <a:pPr algn="ctr"/>
            <a:r>
              <a:rPr lang="en-CA" dirty="0" smtClean="0"/>
              <a:t>a </a:t>
            </a:r>
            <a:r>
              <a:rPr lang="en-CA" dirty="0"/>
              <a:t>napkin</a:t>
            </a:r>
          </a:p>
          <a:p>
            <a:pPr algn="ctr"/>
            <a:r>
              <a:rPr lang="en-CA" dirty="0"/>
              <a:t>design</a:t>
            </a:r>
          </a:p>
          <a:p>
            <a:pPr algn="ctr"/>
            <a:r>
              <a:rPr lang="en-CA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87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When you buy a home gateway, it comes bundled with a .CA home network domain</a:t>
            </a:r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15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3512" y="3429000"/>
            <a:ext cx="1632717" cy="16436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1046" y="3222406"/>
            <a:ext cx="1947686" cy="19347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98340" y="3466524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932040" y="5085184"/>
            <a:ext cx="2088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 smtClean="0"/>
              <a:t>RFID card</a:t>
            </a:r>
          </a:p>
          <a:p>
            <a:pPr algn="ctr"/>
            <a:r>
              <a:rPr lang="en-CA" dirty="0" smtClean="0"/>
              <a:t>(Code to activate provisioning and domain)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768244" y="3789040"/>
            <a:ext cx="2375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A 2</a:t>
            </a:r>
            <a:r>
              <a:rPr lang="en-US" sz="1600" baseline="30000" dirty="0" smtClean="0">
                <a:solidFill>
                  <a:srgbClr val="008000"/>
                </a:solidFill>
              </a:rPr>
              <a:t>nd</a:t>
            </a:r>
            <a:r>
              <a:rPr lang="en-US" sz="1600" dirty="0" smtClean="0">
                <a:solidFill>
                  <a:srgbClr val="008000"/>
                </a:solidFill>
              </a:rPr>
              <a:t> or 3</a:t>
            </a:r>
            <a:r>
              <a:rPr lang="en-US" sz="1600" baseline="30000" dirty="0" smtClean="0">
                <a:solidFill>
                  <a:srgbClr val="008000"/>
                </a:solidFill>
              </a:rPr>
              <a:t>rd</a:t>
            </a:r>
            <a:r>
              <a:rPr lang="en-US" sz="1600" dirty="0" smtClean="0">
                <a:solidFill>
                  <a:srgbClr val="008000"/>
                </a:solidFill>
              </a:rPr>
              <a:t> level domain</a:t>
            </a:r>
          </a:p>
          <a:p>
            <a:r>
              <a:rPr lang="en-US" sz="1600" dirty="0" smtClean="0">
                <a:solidFill>
                  <a:srgbClr val="008000"/>
                </a:solidFill>
              </a:rPr>
              <a:t>i.e. </a:t>
            </a:r>
            <a:r>
              <a:rPr lang="en-US" sz="1600" dirty="0" err="1" smtClean="0">
                <a:solidFill>
                  <a:srgbClr val="008000"/>
                </a:solidFill>
              </a:rPr>
              <a:t>myhome.net.ca</a:t>
            </a:r>
            <a:endParaRPr lang="en-US" sz="1600" dirty="0" smtClean="0">
              <a:solidFill>
                <a:srgbClr val="008000"/>
              </a:solidFill>
            </a:endParaRPr>
          </a:p>
          <a:p>
            <a:r>
              <a:rPr lang="en-US" sz="1600" dirty="0" smtClean="0">
                <a:solidFill>
                  <a:srgbClr val="008000"/>
                </a:solidFill>
              </a:rPr>
              <a:t>i.e. </a:t>
            </a:r>
            <a:r>
              <a:rPr lang="en-US" sz="1600" dirty="0" err="1" smtClean="0">
                <a:solidFill>
                  <a:srgbClr val="008000"/>
                </a:solidFill>
              </a:rPr>
              <a:t>myhome.ca</a:t>
            </a:r>
            <a:endParaRPr lang="en-US" sz="16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02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Then you follow the provisioning instructions</a:t>
            </a:r>
          </a:p>
          <a:p>
            <a:pPr lvl="1"/>
            <a:r>
              <a:rPr lang="en-CA" dirty="0" smtClean="0"/>
              <a:t>Install &amp; open the CIRA Home Gateway app</a:t>
            </a:r>
          </a:p>
          <a:p>
            <a:pPr lvl="1"/>
            <a:r>
              <a:rPr lang="en-CA" dirty="0" smtClean="0"/>
              <a:t>Turn on the Home </a:t>
            </a:r>
            <a:r>
              <a:rPr lang="en-CA" dirty="0"/>
              <a:t>G</a:t>
            </a:r>
            <a:r>
              <a:rPr lang="en-CA" dirty="0" smtClean="0"/>
              <a:t>ateway</a:t>
            </a:r>
          </a:p>
          <a:p>
            <a:pPr lvl="1"/>
            <a:r>
              <a:rPr lang="en-CA" dirty="0" smtClean="0"/>
              <a:t>“TAP” your mobile to discover the home gateway</a:t>
            </a:r>
          </a:p>
          <a:p>
            <a:pPr lvl="1"/>
            <a:r>
              <a:rPr lang="en-CA" dirty="0" smtClean="0"/>
              <a:t>Pick a domain name, 2</a:t>
            </a:r>
            <a:r>
              <a:rPr lang="en-CA" baseline="30000" dirty="0" smtClean="0"/>
              <a:t>nd</a:t>
            </a:r>
            <a:r>
              <a:rPr lang="en-CA" dirty="0" smtClean="0"/>
              <a:t> or 3</a:t>
            </a:r>
            <a:r>
              <a:rPr lang="en-CA" baseline="30000" dirty="0" smtClean="0"/>
              <a:t>rd</a:t>
            </a:r>
            <a:r>
              <a:rPr lang="en-CA" dirty="0" smtClean="0"/>
              <a:t> level domain name</a:t>
            </a:r>
          </a:p>
          <a:p>
            <a:pPr lvl="1"/>
            <a:r>
              <a:rPr lang="en-CA" dirty="0" smtClean="0"/>
              <a:t>Enter the secret code (“TAP” RFID card)</a:t>
            </a:r>
          </a:p>
          <a:p>
            <a:pPr lvl="1"/>
            <a:r>
              <a:rPr lang="en-CA" dirty="0" smtClean="0"/>
              <a:t>Home Gateway ready for configuration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16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84003" y="5090908"/>
            <a:ext cx="936584" cy="9303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87724" y="5282044"/>
            <a:ext cx="5748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 err="1"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CA" sz="2800" b="1" dirty="0" err="1" smtClean="0">
                <a:latin typeface="Verdana" charset="0"/>
                <a:ea typeface="Verdana" charset="0"/>
                <a:cs typeface="Verdana" charset="0"/>
              </a:rPr>
              <a:t>yhome.ca</a:t>
            </a:r>
            <a:r>
              <a:rPr lang="en-CA" sz="2800" b="1" dirty="0" smtClean="0">
                <a:latin typeface="Verdana" charset="0"/>
                <a:ea typeface="Verdana" charset="0"/>
                <a:cs typeface="Verdana" charset="0"/>
              </a:rPr>
              <a:t>			code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712540" y="4797152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12" y="3717032"/>
            <a:ext cx="732775" cy="72792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751" r="8538"/>
          <a:stretch/>
        </p:blipFill>
        <p:spPr>
          <a:xfrm>
            <a:off x="946436" y="4474623"/>
            <a:ext cx="349291" cy="446508"/>
          </a:xfrm>
          <a:prstGeom prst="rect">
            <a:avLst/>
          </a:prstGeom>
          <a:noFill/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8010" r="18628" b="63549"/>
          <a:stretch/>
        </p:blipFill>
        <p:spPr>
          <a:xfrm flipH="1">
            <a:off x="858397" y="4179237"/>
            <a:ext cx="317506" cy="3469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7299" y="2314249"/>
            <a:ext cx="647502" cy="64750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3751" y="1812534"/>
            <a:ext cx="732775" cy="72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9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Automated Backend Provisioning @ CIRA</a:t>
            </a:r>
          </a:p>
          <a:p>
            <a:pPr lvl="1"/>
            <a:r>
              <a:rPr lang="en-CA" dirty="0" smtClean="0"/>
              <a:t>CIRA creates the .CA domain name in the registry</a:t>
            </a:r>
          </a:p>
          <a:p>
            <a:pPr lvl="1"/>
            <a:r>
              <a:rPr lang="en-CA" dirty="0" smtClean="0"/>
              <a:t>CIRA signs the .CA domain with DNSSEC</a:t>
            </a:r>
          </a:p>
          <a:p>
            <a:pPr lvl="1"/>
            <a:r>
              <a:rPr lang="en-CA" dirty="0" smtClean="0"/>
              <a:t>CIRA is primary for the external DNS view of the .CA domain</a:t>
            </a:r>
          </a:p>
          <a:p>
            <a:pPr lvl="1"/>
            <a:r>
              <a:rPr lang="en-CA" dirty="0" smtClean="0"/>
              <a:t>CIRA provides secondary DNS to the .CA domain</a:t>
            </a:r>
            <a:endParaRPr lang="en-CA" dirty="0"/>
          </a:p>
          <a:p>
            <a:endParaRPr lang="en-CA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17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3688" y="4772107"/>
            <a:ext cx="920576" cy="9205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07928" y="4509120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2382" y="4750318"/>
            <a:ext cx="951412" cy="9641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11748" y="4509120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6305381" y="4797152"/>
            <a:ext cx="920958" cy="1466806"/>
            <a:chOff x="6529293" y="4696757"/>
            <a:chExt cx="920958" cy="146680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29484" y="4696757"/>
              <a:ext cx="920576" cy="914479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6529293" y="5517232"/>
              <a:ext cx="9209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DNSSEC</a:t>
              </a:r>
            </a:p>
            <a:p>
              <a:pPr algn="ctr"/>
              <a:r>
                <a:rPr lang="en-CA" dirty="0" smtClean="0"/>
                <a:t>(Keys)</a:t>
              </a:r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923928" y="5667638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 smtClean="0"/>
              <a:t>EXTERNAL</a:t>
            </a:r>
          </a:p>
          <a:p>
            <a:pPr algn="ctr"/>
            <a:r>
              <a:rPr lang="en-CA" dirty="0" smtClean="0"/>
              <a:t>(Internet)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776565" y="5661248"/>
            <a:ext cx="1031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 smtClean="0"/>
              <a:t>.CA</a:t>
            </a:r>
          </a:p>
          <a:p>
            <a:pPr algn="ctr"/>
            <a:r>
              <a:rPr lang="en-CA" dirty="0" smtClean="0"/>
              <a:t>Registry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43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4 NEED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Automated Home Gateway provisioning</a:t>
            </a:r>
          </a:p>
          <a:p>
            <a:pPr lvl="1"/>
            <a:r>
              <a:rPr lang="en-CA" dirty="0" smtClean="0"/>
              <a:t>Establish secure connection to Home Gateway</a:t>
            </a:r>
          </a:p>
          <a:p>
            <a:pPr lvl="1"/>
            <a:r>
              <a:rPr lang="en-CA" dirty="0" smtClean="0"/>
              <a:t>Securely send private DNSSEC key to Home Gateway, setup internal DNS and DNSSEC</a:t>
            </a:r>
          </a:p>
          <a:p>
            <a:pPr lvl="1"/>
            <a:r>
              <a:rPr lang="en-CA" dirty="0" smtClean="0"/>
              <a:t>Configure Home </a:t>
            </a:r>
            <a:r>
              <a:rPr lang="en-CA" dirty="0"/>
              <a:t>G</a:t>
            </a:r>
            <a:r>
              <a:rPr lang="en-CA" dirty="0" smtClean="0"/>
              <a:t>ateway for DNS integration with registry (à la dynamic DNS) for external services</a:t>
            </a:r>
          </a:p>
          <a:p>
            <a:pPr lvl="1"/>
            <a:endParaRPr lang="en-CA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18</a:t>
            </a:fld>
            <a:endParaRPr lang="en-CA" dirty="0"/>
          </a:p>
        </p:txBody>
      </p:sp>
      <p:sp>
        <p:nvSpPr>
          <p:cNvPr id="7" name="TextBox 6"/>
          <p:cNvSpPr txBox="1"/>
          <p:nvPr/>
        </p:nvSpPr>
        <p:spPr>
          <a:xfrm>
            <a:off x="1828890" y="4362987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grpSp>
        <p:nvGrpSpPr>
          <p:cNvPr id="8" name="Group 7"/>
          <p:cNvGrpSpPr/>
          <p:nvPr/>
        </p:nvGrpSpPr>
        <p:grpSpPr>
          <a:xfrm>
            <a:off x="2822523" y="4352859"/>
            <a:ext cx="920958" cy="1466806"/>
            <a:chOff x="6529293" y="4696757"/>
            <a:chExt cx="920958" cy="146680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29484" y="4696757"/>
              <a:ext cx="920576" cy="914479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529293" y="5517232"/>
              <a:ext cx="9209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DNSSEC</a:t>
              </a:r>
            </a:p>
            <a:p>
              <a:pPr algn="ctr"/>
              <a:r>
                <a:rPr lang="en-CA" dirty="0" smtClean="0"/>
                <a:t>(Keys)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89524" y="4435882"/>
            <a:ext cx="1152480" cy="1612226"/>
            <a:chOff x="317516" y="4193038"/>
            <a:chExt cx="1152480" cy="161222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7516" y="4193038"/>
              <a:ext cx="951412" cy="964154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323528" y="5158933"/>
              <a:ext cx="11464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EXTERNAL</a:t>
              </a:r>
            </a:p>
            <a:p>
              <a:pPr algn="ctr"/>
              <a:r>
                <a:rPr lang="en-CA" dirty="0" smtClean="0"/>
                <a:t>(Internet)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851920" y="4701542"/>
            <a:ext cx="12907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 smtClean="0">
                <a:sym typeface="Wingdings" panose="05000000000000000000" pitchFamily="2" charset="2"/>
              </a:rPr>
              <a:t></a:t>
            </a:r>
            <a:endParaRPr lang="en-US" sz="44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080" y="4293096"/>
            <a:ext cx="1186808" cy="117894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488976" y="4362987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grpSp>
        <p:nvGrpSpPr>
          <p:cNvPr id="21" name="Group 20"/>
          <p:cNvGrpSpPr/>
          <p:nvPr/>
        </p:nvGrpSpPr>
        <p:grpSpPr>
          <a:xfrm>
            <a:off x="7210610" y="4391924"/>
            <a:ext cx="1753878" cy="1635659"/>
            <a:chOff x="7066594" y="4385629"/>
            <a:chExt cx="1753878" cy="163565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72430" y="4385629"/>
              <a:ext cx="951412" cy="964154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066594" y="5374957"/>
              <a:ext cx="175387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INTERNAL</a:t>
              </a:r>
            </a:p>
            <a:p>
              <a:pPr algn="ctr"/>
              <a:r>
                <a:rPr lang="en-CA" dirty="0" smtClean="0"/>
                <a:t>(Home Network)</a:t>
              </a:r>
              <a:endParaRPr lang="en-US" dirty="0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6061" y="4941248"/>
              <a:ext cx="434930" cy="432049"/>
            </a:xfrm>
            <a:prstGeom prst="rect">
              <a:avLst/>
            </a:prstGeom>
          </p:spPr>
        </p:pic>
      </p:grpSp>
      <p:sp>
        <p:nvSpPr>
          <p:cNvPr id="23" name="Freeform 22"/>
          <p:cNvSpPr/>
          <p:nvPr/>
        </p:nvSpPr>
        <p:spPr>
          <a:xfrm>
            <a:off x="1444935" y="5544052"/>
            <a:ext cx="6104708" cy="745377"/>
          </a:xfrm>
          <a:custGeom>
            <a:avLst/>
            <a:gdLst>
              <a:gd name="connsiteX0" fmla="*/ 0 w 6104708"/>
              <a:gd name="connsiteY0" fmla="*/ 269966 h 745377"/>
              <a:gd name="connsiteX1" fmla="*/ 3204754 w 6104708"/>
              <a:gd name="connsiteY1" fmla="*/ 740228 h 745377"/>
              <a:gd name="connsiteX2" fmla="*/ 6104708 w 6104708"/>
              <a:gd name="connsiteY2" fmla="*/ 0 h 745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04708" h="745377">
                <a:moveTo>
                  <a:pt x="0" y="269966"/>
                </a:moveTo>
                <a:cubicBezTo>
                  <a:pt x="1093651" y="527594"/>
                  <a:pt x="2187303" y="785222"/>
                  <a:pt x="3204754" y="740228"/>
                </a:cubicBezTo>
                <a:cubicBezTo>
                  <a:pt x="4222205" y="695234"/>
                  <a:pt x="5621382" y="233680"/>
                  <a:pt x="6104708" y="0"/>
                </a:cubicBezTo>
              </a:path>
            </a:pathLst>
          </a:cu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b"/>
          <a:lstStyle/>
          <a:p>
            <a:pPr algn="ctr"/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Dynamic DNS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68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Setup secure home network infrastructure</a:t>
            </a:r>
          </a:p>
          <a:p>
            <a:pPr lvl="1"/>
            <a:r>
              <a:rPr lang="en-CA" dirty="0" smtClean="0"/>
              <a:t>Using your trusted mobile &amp; the app, “TAP” the Home </a:t>
            </a:r>
            <a:r>
              <a:rPr lang="en-CA" dirty="0"/>
              <a:t>G</a:t>
            </a:r>
            <a:r>
              <a:rPr lang="en-CA" dirty="0" smtClean="0"/>
              <a:t>ateway to:</a:t>
            </a:r>
          </a:p>
          <a:p>
            <a:pPr lvl="2"/>
            <a:r>
              <a:rPr lang="en-CA" dirty="0" smtClean="0"/>
              <a:t>Learn the WIFI password</a:t>
            </a:r>
          </a:p>
          <a:p>
            <a:pPr lvl="2"/>
            <a:r>
              <a:rPr lang="en-CA" dirty="0" smtClean="0"/>
              <a:t>Get the IPSec password and keys to VPN in your home network</a:t>
            </a:r>
          </a:p>
          <a:p>
            <a:pPr lvl="1"/>
            <a:r>
              <a:rPr lang="en-CA" dirty="0" smtClean="0"/>
              <a:t>Use your mobile and “TAP” all your </a:t>
            </a:r>
            <a:r>
              <a:rPr lang="en-CA" dirty="0" err="1" smtClean="0"/>
              <a:t>IoT</a:t>
            </a:r>
            <a:r>
              <a:rPr lang="en-CA" dirty="0" smtClean="0"/>
              <a:t> devices to add on your home WIFI network, easy </a:t>
            </a:r>
            <a:r>
              <a:rPr lang="en-CA" dirty="0" err="1" smtClean="0"/>
              <a:t>peasy</a:t>
            </a:r>
            <a:r>
              <a:rPr lang="en-CA" dirty="0" smtClean="0"/>
              <a:t> </a:t>
            </a:r>
            <a:r>
              <a:rPr lang="en-CA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19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9632" y="5514891"/>
            <a:ext cx="647502" cy="6475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6084" y="5013176"/>
            <a:ext cx="732775" cy="7279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1600" y="5514891"/>
            <a:ext cx="647502" cy="6475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9538" y="5013176"/>
            <a:ext cx="859008" cy="8533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5569" y="5514891"/>
            <a:ext cx="647502" cy="6475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7490" y="5514891"/>
            <a:ext cx="647502" cy="647502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5292080" y="5013176"/>
            <a:ext cx="577672" cy="675275"/>
            <a:chOff x="5233647" y="4987735"/>
            <a:chExt cx="920576" cy="111314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33647" y="5180308"/>
              <a:ext cx="920576" cy="92057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5589528" y="4987735"/>
              <a:ext cx="419020" cy="275059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7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7592" y="5181309"/>
            <a:ext cx="633391" cy="4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9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Today’s Home Network &amp; </a:t>
            </a:r>
            <a:r>
              <a:rPr lang="en-CA" dirty="0" err="1" smtClean="0"/>
              <a:t>IoT</a:t>
            </a:r>
            <a:r>
              <a:rPr lang="en-CA" dirty="0" smtClean="0"/>
              <a:t> implementation are disparate,</a:t>
            </a:r>
            <a:br>
              <a:rPr lang="en-CA" dirty="0" smtClean="0"/>
            </a:br>
            <a:r>
              <a:rPr lang="en-CA" dirty="0" smtClean="0">
                <a:solidFill>
                  <a:schemeClr val="tx1"/>
                </a:solidFill>
              </a:rPr>
              <a:t>kind of scary </a:t>
            </a:r>
            <a:r>
              <a:rPr lang="en-CA" dirty="0" smtClean="0"/>
              <a:t>&amp; need structure!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75" b="7075"/>
          <a:stretch>
            <a:fillRect/>
          </a:stretch>
        </p:blipFill>
        <p:spPr>
          <a:xfrm>
            <a:off x="1311701" y="1801778"/>
            <a:ext cx="6536663" cy="4525963"/>
          </a:xfrm>
        </p:spPr>
      </p:pic>
      <p:sp>
        <p:nvSpPr>
          <p:cNvPr id="15" name="Footer Placeholder 1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317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1562578" y="1484784"/>
            <a:ext cx="6121958" cy="201565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High Level </a:t>
            </a:r>
            <a:r>
              <a:rPr lang="en-CA" dirty="0" smtClean="0"/>
              <a:t>BACKEND Architecture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20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9952" y="2780928"/>
            <a:ext cx="796795" cy="7915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08293" y="2202382"/>
            <a:ext cx="2393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 err="1" smtClean="0">
                <a:latin typeface="Verdana" charset="0"/>
                <a:ea typeface="Verdana" charset="0"/>
                <a:cs typeface="Verdana" charset="0"/>
              </a:rPr>
              <a:t>OpenWrt</a:t>
            </a:r>
            <a:endParaRPr lang="en-CA" b="1" dirty="0" smtClean="0"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CA" b="1" dirty="0" smtClean="0">
                <a:latin typeface="Verdana" charset="0"/>
                <a:ea typeface="Verdana" charset="0"/>
                <a:cs typeface="Verdana" charset="0"/>
              </a:rPr>
              <a:t>Home Gateway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1640" y="1052736"/>
            <a:ext cx="6480720" cy="2664296"/>
          </a:xfrm>
          <a:prstGeom prst="rect">
            <a:avLst/>
          </a:prstGeom>
          <a:noFill/>
          <a:ln>
            <a:solidFill>
              <a:srgbClr val="7321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CA" b="1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Internet Home Network Trust</a:t>
            </a:r>
            <a:endParaRPr lang="en-US" b="1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2159732" y="1484784"/>
            <a:ext cx="4239576" cy="764981"/>
            <a:chOff x="-127228" y="4838077"/>
            <a:chExt cx="6534598" cy="119563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0918" y="4982195"/>
              <a:ext cx="914479" cy="91447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78412" y="4979146"/>
              <a:ext cx="914479" cy="91447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127228" y="4960284"/>
              <a:ext cx="914479" cy="92057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51954" y="5030649"/>
              <a:ext cx="920576" cy="920576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492891" y="5113136"/>
              <a:ext cx="914479" cy="92057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8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09830" y="4976098"/>
              <a:ext cx="920576" cy="920576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9" cstate="screen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7439" y="5188555"/>
              <a:ext cx="827865" cy="604766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28924" y="4960284"/>
              <a:ext cx="920576" cy="920576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4205381" y="4838077"/>
              <a:ext cx="419020" cy="275059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 rotWithShape="1"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4829982" y="4888436"/>
              <a:ext cx="419021" cy="275059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/>
        </p:nvSpPr>
        <p:spPr>
          <a:xfrm>
            <a:off x="2010110" y="4658052"/>
            <a:ext cx="5123779" cy="1698298"/>
          </a:xfrm>
          <a:prstGeom prst="rect">
            <a:avLst/>
          </a:prstGeom>
          <a:noFill/>
          <a:ln>
            <a:solidFill>
              <a:srgbClr val="7321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CA" b="1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Home Network Registry</a:t>
            </a:r>
            <a:endParaRPr lang="en-US" b="1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2" cstate="screen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73227" y="2713729"/>
            <a:ext cx="454244" cy="451235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663048" y="2298938"/>
            <a:ext cx="178927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Internal DNS/DNSSEC</a:t>
            </a:r>
          </a:p>
          <a:p>
            <a:pPr algn="ctr"/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External IPSEC</a:t>
            </a:r>
          </a:p>
          <a:p>
            <a:pPr algn="ctr"/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D-Zone firewall</a:t>
            </a:r>
            <a:endParaRPr lang="en-US" sz="10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4420" y="3684533"/>
            <a:ext cx="1046421" cy="104642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4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3306" y="2466480"/>
            <a:ext cx="670600" cy="679581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242972" y="3183867"/>
            <a:ext cx="1176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b="1" dirty="0" err="1" smtClean="0">
                <a:latin typeface="Verdana" charset="0"/>
                <a:ea typeface="Verdana" charset="0"/>
                <a:cs typeface="Verdana" charset="0"/>
              </a:rPr>
              <a:t>myhome.ca</a:t>
            </a:r>
            <a:endParaRPr lang="en-US" sz="1200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84047" y="5379145"/>
            <a:ext cx="577490" cy="57366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5559" y="5379145"/>
            <a:ext cx="596785" cy="59678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7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5012" y="5425150"/>
            <a:ext cx="517204" cy="52413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5499288" y="4869160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Home Gateway </a:t>
            </a:r>
          </a:p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Provisioning</a:t>
            </a:r>
            <a:endParaRPr lang="en-US" sz="1200" dirty="0"/>
          </a:p>
        </p:txBody>
      </p:sp>
      <p:sp>
        <p:nvSpPr>
          <p:cNvPr id="34" name="TextBox 33"/>
          <p:cNvSpPr txBox="1"/>
          <p:nvPr/>
        </p:nvSpPr>
        <p:spPr>
          <a:xfrm>
            <a:off x="4139952" y="4869160"/>
            <a:ext cx="1339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.CA home domain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627784" y="4725144"/>
            <a:ext cx="1396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Primary DNS</a:t>
            </a:r>
          </a:p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.CA home domain</a:t>
            </a:r>
            <a:endParaRPr lang="en-US" sz="1200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18" cstate="screen">
            <a:duotone>
              <a:prstClr val="black"/>
              <a:schemeClr val="bg1">
                <a:lumMod val="5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8680" y="5576199"/>
            <a:ext cx="375568" cy="373081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0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8689" y="1591240"/>
            <a:ext cx="655047" cy="650709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8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0364" y="3913245"/>
            <a:ext cx="597260" cy="588995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7479866" y="5507201"/>
            <a:ext cx="1582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 smtClean="0">
                <a:solidFill>
                  <a:srgbClr val="002060"/>
                </a:solidFill>
                <a:latin typeface="Verdana" charset="0"/>
                <a:ea typeface="Verdana" charset="0"/>
                <a:cs typeface="Verdana" charset="0"/>
              </a:rPr>
              <a:t>IPv6 ONLY</a:t>
            </a:r>
          </a:p>
          <a:p>
            <a:pPr algn="ctr"/>
            <a:r>
              <a:rPr lang="en-CA" b="1" dirty="0" smtClean="0">
                <a:solidFill>
                  <a:srgbClr val="002060"/>
                </a:solidFill>
                <a:latin typeface="Verdana" charset="0"/>
                <a:ea typeface="Verdana" charset="0"/>
                <a:cs typeface="Verdana" charset="0"/>
                <a:sym typeface="Wingdings"/>
              </a:rPr>
              <a:t>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6224" y="3738657"/>
            <a:ext cx="920576" cy="914479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7317225" y="4366845"/>
            <a:ext cx="1818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 err="1" smtClean="0"/>
              <a:t>IoT</a:t>
            </a:r>
            <a:r>
              <a:rPr lang="en-CA" b="1" dirty="0" smtClean="0"/>
              <a:t> Cloud</a:t>
            </a:r>
          </a:p>
          <a:p>
            <a:pPr algn="ctr"/>
            <a:r>
              <a:rPr lang="en-CA" b="1" dirty="0" smtClean="0"/>
              <a:t>Services</a:t>
            </a:r>
          </a:p>
          <a:p>
            <a:pPr algn="ctr"/>
            <a:r>
              <a:rPr lang="en-CA" b="1" dirty="0" smtClean="0"/>
              <a:t>(D-Zone Firewall)</a:t>
            </a:r>
            <a:endParaRPr lang="en-US" b="1" dirty="0"/>
          </a:p>
        </p:txBody>
      </p:sp>
      <p:sp>
        <p:nvSpPr>
          <p:cNvPr id="51" name="TextBox 50"/>
          <p:cNvSpPr txBox="1"/>
          <p:nvPr/>
        </p:nvSpPr>
        <p:spPr>
          <a:xfrm>
            <a:off x="35496" y="4477208"/>
            <a:ext cx="15270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b="1" dirty="0" smtClean="0"/>
              <a:t>Remote Home Network Access</a:t>
            </a:r>
          </a:p>
          <a:p>
            <a:pPr algn="ctr"/>
            <a:r>
              <a:rPr lang="en-CA" sz="1400" b="1" dirty="0"/>
              <a:t>(</a:t>
            </a:r>
            <a:r>
              <a:rPr lang="en-CA" sz="1400" b="1" dirty="0" smtClean="0"/>
              <a:t>VPN</a:t>
            </a:r>
            <a:r>
              <a:rPr lang="en-CA" sz="1400" b="1" dirty="0"/>
              <a:t> </a:t>
            </a:r>
            <a:r>
              <a:rPr lang="en-CA" sz="1400" b="1" dirty="0" err="1" smtClean="0"/>
              <a:t>IPSec</a:t>
            </a:r>
            <a:r>
              <a:rPr lang="en-CA" sz="1400" b="1" dirty="0" smtClean="0"/>
              <a:t>)</a:t>
            </a:r>
          </a:p>
        </p:txBody>
      </p:sp>
      <p:cxnSp>
        <p:nvCxnSpPr>
          <p:cNvPr id="53" name="Straight Connector 52"/>
          <p:cNvCxnSpPr>
            <a:stCxn id="45" idx="3"/>
            <a:endCxn id="25" idx="1"/>
          </p:cNvCxnSpPr>
          <p:nvPr/>
        </p:nvCxnSpPr>
        <p:spPr>
          <a:xfrm>
            <a:off x="1187624" y="4207743"/>
            <a:ext cx="2836796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5" idx="3"/>
            <a:endCxn id="49" idx="1"/>
          </p:cNvCxnSpPr>
          <p:nvPr/>
        </p:nvCxnSpPr>
        <p:spPr>
          <a:xfrm flipV="1">
            <a:off x="5070841" y="4195897"/>
            <a:ext cx="2695383" cy="118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260457" y="2947010"/>
            <a:ext cx="9491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 smtClean="0">
                <a:latin typeface="Verdana" charset="0"/>
                <a:ea typeface="Verdana" charset="0"/>
                <a:cs typeface="Verdana" charset="0"/>
              </a:rPr>
              <a:t>Wifi</a:t>
            </a:r>
            <a:r>
              <a:rPr lang="en-US" sz="1000" b="1" dirty="0" smtClean="0"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sz="1000" b="1" dirty="0" err="1" smtClean="0">
                <a:latin typeface="Verdana" charset="0"/>
                <a:ea typeface="Verdana" charset="0"/>
                <a:cs typeface="Verdana" charset="0"/>
              </a:rPr>
              <a:t>MiFi</a:t>
            </a:r>
            <a:r>
              <a:rPr lang="en-US" sz="1000" b="1" dirty="0" smtClean="0"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sz="1000" b="1" dirty="0" err="1" smtClean="0">
                <a:latin typeface="Verdana" charset="0"/>
                <a:ea typeface="Verdana" charset="0"/>
                <a:cs typeface="Verdana" charset="0"/>
              </a:rPr>
              <a:t>Zigbee</a:t>
            </a:r>
            <a:endParaRPr lang="en-US" sz="1000" b="1" dirty="0" smtClean="0">
              <a:latin typeface="Verdana" charset="0"/>
              <a:ea typeface="Verdana" charset="0"/>
              <a:cs typeface="Verdana" charset="0"/>
            </a:endParaRPr>
          </a:p>
          <a:p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NFC RFID</a:t>
            </a:r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8144" y="3109247"/>
            <a:ext cx="377410" cy="24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55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this point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home gateway fully provisioned with a .CA domain name, with both internal and external domain name resolution, signed with DNSSEC.</a:t>
            </a:r>
          </a:p>
          <a:p>
            <a:pPr lvl="1"/>
            <a:r>
              <a:rPr lang="en-US" dirty="0" smtClean="0"/>
              <a:t>WIFI and other networks securely provisioned and setup</a:t>
            </a:r>
          </a:p>
          <a:p>
            <a:r>
              <a:rPr lang="en-US" dirty="0" smtClean="0"/>
              <a:t>Now we’re ready to provision the </a:t>
            </a:r>
            <a:r>
              <a:rPr lang="en-US" dirty="0" err="1" smtClean="0"/>
              <a:t>IoT</a:t>
            </a:r>
            <a:r>
              <a:rPr lang="en-US" dirty="0" smtClean="0"/>
              <a:t> devices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948" y="4404613"/>
            <a:ext cx="796795" cy="7915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75956" y="5628749"/>
            <a:ext cx="572559" cy="572559"/>
          </a:xfrm>
          <a:prstGeom prst="rect">
            <a:avLst/>
          </a:prstGeom>
        </p:spPr>
      </p:pic>
      <p:cxnSp>
        <p:nvCxnSpPr>
          <p:cNvPr id="8" name="Straight Arrow Connector 7"/>
          <p:cNvCxnSpPr>
            <a:endCxn id="7" idx="0"/>
          </p:cNvCxnSpPr>
          <p:nvPr/>
        </p:nvCxnSpPr>
        <p:spPr>
          <a:xfrm flipH="1">
            <a:off x="4462236" y="5124693"/>
            <a:ext cx="21298" cy="504056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932040" y="4149080"/>
            <a:ext cx="34567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Internal domain fully operational</a:t>
            </a:r>
          </a:p>
          <a:p>
            <a:r>
              <a:rPr lang="en-US" dirty="0" smtClean="0"/>
              <a:t>Secured internally by DNSSEC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03548" y="5373216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External domain to allow exposing internal services and make them available externally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47564" y="4257092"/>
            <a:ext cx="396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 err="1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f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ridge.la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-house-a-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latour.ca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  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Internal IP</a:t>
            </a:r>
          </a:p>
          <a:p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printer.la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-house-a-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latour.ca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   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Internal IP</a:t>
            </a:r>
            <a:endParaRPr lang="en-US" sz="1200" dirty="0">
              <a:solidFill>
                <a:srgbClr val="008000"/>
              </a:solidFill>
            </a:endParaRPr>
          </a:p>
          <a:p>
            <a:endParaRPr lang="en-US" sz="1200" dirty="0">
              <a:solidFill>
                <a:srgbClr val="008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52020" y="5739643"/>
            <a:ext cx="396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vpn.la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-house-a-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latour.ca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  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External IP</a:t>
            </a:r>
          </a:p>
          <a:p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637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Straight Arrow Connector 72"/>
          <p:cNvCxnSpPr>
            <a:stCxn id="68" idx="1"/>
          </p:cNvCxnSpPr>
          <p:nvPr/>
        </p:nvCxnSpPr>
        <p:spPr>
          <a:xfrm flipH="1" flipV="1">
            <a:off x="3851920" y="5337212"/>
            <a:ext cx="487597" cy="792088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Rounded Rectangle 46"/>
          <p:cNvSpPr/>
          <p:nvPr/>
        </p:nvSpPr>
        <p:spPr>
          <a:xfrm>
            <a:off x="4339517" y="5085184"/>
            <a:ext cx="2268252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4339517" y="4401108"/>
            <a:ext cx="2268252" cy="576064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/>
          <p:cNvSpPr/>
          <p:nvPr/>
        </p:nvSpPr>
        <p:spPr>
          <a:xfrm>
            <a:off x="4339517" y="3717032"/>
            <a:ext cx="2268252" cy="576064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2899357" y="3969060"/>
            <a:ext cx="972108" cy="144016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</a:t>
            </a:r>
            <a:r>
              <a:rPr lang="en-US" cap="none" dirty="0" err="1" smtClean="0"/>
              <a:t>IoT</a:t>
            </a:r>
            <a:r>
              <a:rPr lang="en-US" dirty="0" smtClean="0"/>
              <a:t> security?</a:t>
            </a:r>
            <a:br>
              <a:rPr lang="en-US" dirty="0" smtClean="0"/>
            </a:br>
            <a:r>
              <a:rPr lang="en-US" dirty="0" smtClean="0"/>
              <a:t>What about the home network?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Protect </a:t>
            </a:r>
            <a:r>
              <a:rPr lang="en-US" dirty="0" err="1"/>
              <a:t>IoT</a:t>
            </a:r>
            <a:r>
              <a:rPr lang="en-US" dirty="0"/>
              <a:t> </a:t>
            </a:r>
            <a:r>
              <a:rPr lang="en-US" dirty="0" smtClean="0"/>
              <a:t>device</a:t>
            </a:r>
          </a:p>
          <a:p>
            <a:r>
              <a:rPr lang="en-US" dirty="0" smtClean="0"/>
              <a:t>Rule 1: Place behind firewall</a:t>
            </a:r>
          </a:p>
          <a:p>
            <a:r>
              <a:rPr lang="en-US" dirty="0" smtClean="0"/>
              <a:t>Rule 2: Segment network by </a:t>
            </a:r>
            <a:r>
              <a:rPr lang="en-US" dirty="0" err="1" smtClean="0"/>
              <a:t>IoT</a:t>
            </a:r>
            <a:r>
              <a:rPr lang="en-US" dirty="0" smtClean="0"/>
              <a:t> type (NAC)</a:t>
            </a:r>
          </a:p>
          <a:p>
            <a:r>
              <a:rPr lang="en-US" dirty="0" smtClean="0"/>
              <a:t>Rule 3: Control access to and from the </a:t>
            </a:r>
            <a:r>
              <a:rPr lang="en-US" dirty="0" err="1" smtClean="0"/>
              <a:t>IoT</a:t>
            </a:r>
            <a:r>
              <a:rPr lang="en-US" dirty="0" smtClean="0"/>
              <a:t> device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7369" y="4005064"/>
            <a:ext cx="796795" cy="7915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3653" y="4401108"/>
            <a:ext cx="593304" cy="58509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5681" y="5072253"/>
            <a:ext cx="597260" cy="5889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4769" y="3717032"/>
            <a:ext cx="593304" cy="5889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6837" y="4388177"/>
            <a:ext cx="597260" cy="5889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1600" y="4028137"/>
            <a:ext cx="537110" cy="38693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8765" y="5072253"/>
            <a:ext cx="597260" cy="588995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5004829" y="3753036"/>
            <a:ext cx="485800" cy="539810"/>
            <a:chOff x="8550696" y="5013426"/>
            <a:chExt cx="593304" cy="643132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11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8765" y="4362467"/>
            <a:ext cx="655047" cy="65070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8900" y="4185084"/>
            <a:ext cx="1010417" cy="101041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043373" y="4689140"/>
            <a:ext cx="720080" cy="7200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5596" y="4676209"/>
            <a:ext cx="597260" cy="588995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5347121" y="3753036"/>
            <a:ext cx="485800" cy="539810"/>
            <a:chOff x="8550696" y="5013426"/>
            <a:chExt cx="593304" cy="643132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5689413" y="3753036"/>
            <a:ext cx="485800" cy="539810"/>
            <a:chOff x="8550696" y="5013426"/>
            <a:chExt cx="593304" cy="643132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6031705" y="3753036"/>
            <a:ext cx="485800" cy="539810"/>
            <a:chOff x="8550696" y="5013426"/>
            <a:chExt cx="593304" cy="643132"/>
          </a:xfrm>
        </p:grpSpPr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1625" y="5072253"/>
            <a:ext cx="597260" cy="588995"/>
          </a:xfrm>
          <a:prstGeom prst="rect">
            <a:avLst/>
          </a:prstGeom>
        </p:spPr>
      </p:pic>
      <p:cxnSp>
        <p:nvCxnSpPr>
          <p:cNvPr id="48" name="Straight Arrow Connector 47"/>
          <p:cNvCxnSpPr>
            <a:stCxn id="44" idx="1"/>
          </p:cNvCxnSpPr>
          <p:nvPr/>
        </p:nvCxnSpPr>
        <p:spPr>
          <a:xfrm flipH="1">
            <a:off x="3887924" y="4005064"/>
            <a:ext cx="451593" cy="396044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5" idx="1"/>
            <a:endCxn id="31" idx="3"/>
          </p:cNvCxnSpPr>
          <p:nvPr/>
        </p:nvCxnSpPr>
        <p:spPr>
          <a:xfrm flipH="1">
            <a:off x="3871465" y="4689140"/>
            <a:ext cx="46805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7" idx="1"/>
          </p:cNvCxnSpPr>
          <p:nvPr/>
        </p:nvCxnSpPr>
        <p:spPr>
          <a:xfrm flipH="1" flipV="1">
            <a:off x="3851920" y="5013176"/>
            <a:ext cx="487597" cy="36004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1" idx="1"/>
            <a:endCxn id="29" idx="3"/>
          </p:cNvCxnSpPr>
          <p:nvPr/>
        </p:nvCxnSpPr>
        <p:spPr>
          <a:xfrm flipH="1">
            <a:off x="2539317" y="4689140"/>
            <a:ext cx="360040" cy="11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6715781" y="3825044"/>
            <a:ext cx="1698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 Security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6715781" y="4509120"/>
            <a:ext cx="1300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Multimedia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6751785" y="5219908"/>
            <a:ext cx="12113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Appliance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8" name="Rounded Rectangle 67"/>
          <p:cNvSpPr/>
          <p:nvPr/>
        </p:nvSpPr>
        <p:spPr>
          <a:xfrm>
            <a:off x="4339517" y="5841268"/>
            <a:ext cx="2268252" cy="576064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44008" y="5877272"/>
            <a:ext cx="462992" cy="462992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53124" y="5882332"/>
            <a:ext cx="462992" cy="462992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93184" y="5887392"/>
            <a:ext cx="462992" cy="462992"/>
          </a:xfrm>
          <a:prstGeom prst="rect">
            <a:avLst/>
          </a:prstGeom>
        </p:spPr>
      </p:pic>
      <p:sp>
        <p:nvSpPr>
          <p:cNvPr id="76" name="Rectangle 75"/>
          <p:cNvSpPr/>
          <p:nvPr/>
        </p:nvSpPr>
        <p:spPr>
          <a:xfrm>
            <a:off x="6768244" y="5949280"/>
            <a:ext cx="10314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Sensors </a:t>
            </a:r>
            <a:endParaRPr lang="en-US" dirty="0"/>
          </a:p>
        </p:txBody>
      </p:sp>
      <p:sp>
        <p:nvSpPr>
          <p:cNvPr id="79" name="Rounded Rectangle 78"/>
          <p:cNvSpPr/>
          <p:nvPr/>
        </p:nvSpPr>
        <p:spPr>
          <a:xfrm>
            <a:off x="2843808" y="5805264"/>
            <a:ext cx="1044116" cy="576064"/>
          </a:xfrm>
          <a:prstGeom prst="round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95836" y="5792333"/>
            <a:ext cx="597260" cy="588995"/>
          </a:xfrm>
          <a:prstGeom prst="rect">
            <a:avLst/>
          </a:prstGeom>
        </p:spPr>
      </p:pic>
      <p:cxnSp>
        <p:nvCxnSpPr>
          <p:cNvPr id="81" name="Straight Arrow Connector 80"/>
          <p:cNvCxnSpPr>
            <a:stCxn id="80" idx="0"/>
            <a:endCxn id="31" idx="2"/>
          </p:cNvCxnSpPr>
          <p:nvPr/>
        </p:nvCxnSpPr>
        <p:spPr>
          <a:xfrm flipH="1" flipV="1">
            <a:off x="3385411" y="5409220"/>
            <a:ext cx="9055" cy="38311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1295636" y="5903984"/>
            <a:ext cx="1532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512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Access control (NAC) &amp;</a:t>
            </a:r>
            <a:br>
              <a:rPr lang="en-US" dirty="0" smtClean="0"/>
            </a:br>
            <a:r>
              <a:rPr lang="en-US" dirty="0" smtClean="0"/>
              <a:t>default security controls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5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dirty="0"/>
              <a:t>Something like ; </a:t>
            </a:r>
            <a:r>
              <a:rPr lang="en-US" dirty="0" err="1"/>
              <a:t>packetfence</a:t>
            </a:r>
            <a:r>
              <a:rPr lang="en-US" dirty="0"/>
              <a:t> </a:t>
            </a:r>
            <a:r>
              <a:rPr lang="en-US" dirty="0" smtClean="0"/>
              <a:t>on </a:t>
            </a:r>
            <a:r>
              <a:rPr lang="en-US" dirty="0" err="1" smtClean="0"/>
              <a:t>openwrt</a:t>
            </a:r>
            <a:endParaRPr lang="en-US" dirty="0" smtClean="0"/>
          </a:p>
          <a:p>
            <a:r>
              <a:rPr lang="en-US" dirty="0" smtClean="0"/>
              <a:t>Example of default zone security controls / policies</a:t>
            </a:r>
          </a:p>
          <a:p>
            <a:pPr lvl="1"/>
            <a:r>
              <a:rPr lang="en-US" dirty="0" smtClean="0"/>
              <a:t>Home Security -&gt; may have access to cloud</a:t>
            </a:r>
          </a:p>
          <a:p>
            <a:pPr lvl="2"/>
            <a:r>
              <a:rPr lang="en-US" dirty="0" smtClean="0"/>
              <a:t>Emergency services may have access</a:t>
            </a:r>
          </a:p>
          <a:p>
            <a:pPr lvl="1"/>
            <a:r>
              <a:rPr lang="en-US" dirty="0" smtClean="0"/>
              <a:t>Multimedia -&gt; no access to internet</a:t>
            </a:r>
          </a:p>
          <a:p>
            <a:pPr lvl="2"/>
            <a:r>
              <a:rPr lang="en-US" dirty="0" smtClean="0"/>
              <a:t>VPN may have access this zone</a:t>
            </a:r>
          </a:p>
          <a:p>
            <a:pPr lvl="1"/>
            <a:r>
              <a:rPr lang="en-US" dirty="0" smtClean="0"/>
              <a:t>Appliance -&gt; no access to internet</a:t>
            </a:r>
          </a:p>
          <a:p>
            <a:pPr lvl="2"/>
            <a:r>
              <a:rPr lang="en-US" dirty="0"/>
              <a:t>VPN may have </a:t>
            </a:r>
            <a:r>
              <a:rPr lang="en-US" dirty="0" smtClean="0"/>
              <a:t>access this zone</a:t>
            </a:r>
            <a:endParaRPr lang="en-US" dirty="0"/>
          </a:p>
          <a:p>
            <a:pPr lvl="1"/>
            <a:r>
              <a:rPr lang="en-US" dirty="0" smtClean="0"/>
              <a:t>Allow mydaughter.ca to access </a:t>
            </a:r>
          </a:p>
          <a:p>
            <a:pPr lvl="2"/>
            <a:r>
              <a:rPr lang="en-US" dirty="0" smtClean="0"/>
              <a:t>my Home Security and my Fridge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28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938" y="1801778"/>
            <a:ext cx="8621554" cy="4525963"/>
          </a:xfrm>
        </p:spPr>
        <p:txBody>
          <a:bodyPr/>
          <a:lstStyle/>
          <a:p>
            <a:r>
              <a:rPr lang="en-US" dirty="0" smtClean="0"/>
              <a:t>Once the </a:t>
            </a:r>
            <a:r>
              <a:rPr lang="en-US" dirty="0" err="1" smtClean="0"/>
              <a:t>IoT</a:t>
            </a:r>
            <a:r>
              <a:rPr lang="en-US" dirty="0" smtClean="0"/>
              <a:t> device has network access TAP to discover</a:t>
            </a:r>
          </a:p>
          <a:p>
            <a:r>
              <a:rPr lang="en-US" dirty="0" err="1" smtClean="0"/>
              <a:t>IoT</a:t>
            </a:r>
            <a:r>
              <a:rPr lang="en-US" dirty="0" smtClean="0"/>
              <a:t> device exposes via RFID (or similar) the services available</a:t>
            </a:r>
          </a:p>
          <a:p>
            <a:r>
              <a:rPr lang="en-US" dirty="0" smtClean="0"/>
              <a:t>Pick relevant </a:t>
            </a:r>
            <a:r>
              <a:rPr lang="en-US" dirty="0" err="1" smtClean="0"/>
              <a:t>IoT</a:t>
            </a:r>
            <a:r>
              <a:rPr lang="en-US" dirty="0" smtClean="0"/>
              <a:t> services category fro provisioning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Now, let’s see how we provision </a:t>
            </a:r>
            <a:r>
              <a:rPr lang="en-US" cap="none" dirty="0" err="1" smtClean="0"/>
              <a:t>IoT</a:t>
            </a:r>
            <a:r>
              <a:rPr lang="en-US" cap="none" dirty="0" smtClean="0"/>
              <a:t> DEVICES IN HOME NETWORK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24</a:t>
            </a:fld>
            <a:endParaRPr lang="en-US" dirty="0"/>
          </a:p>
        </p:txBody>
      </p:sp>
      <p:grpSp>
        <p:nvGrpSpPr>
          <p:cNvPr id="57" name="Group 56"/>
          <p:cNvGrpSpPr/>
          <p:nvPr/>
        </p:nvGrpSpPr>
        <p:grpSpPr>
          <a:xfrm>
            <a:off x="7812360" y="4081756"/>
            <a:ext cx="1044116" cy="1152128"/>
            <a:chOff x="5233647" y="4987735"/>
            <a:chExt cx="920576" cy="1113149"/>
          </a:xfrm>
        </p:grpSpPr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33647" y="5180308"/>
              <a:ext cx="920576" cy="920576"/>
            </a:xfrm>
            <a:prstGeom prst="rect">
              <a:avLst/>
            </a:prstGeom>
          </p:spPr>
        </p:pic>
        <p:pic>
          <p:nvPicPr>
            <p:cNvPr id="67" name="Picture 6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5589528" y="4987735"/>
              <a:ext cx="419020" cy="275059"/>
            </a:xfrm>
            <a:prstGeom prst="rect">
              <a:avLst/>
            </a:prstGeom>
          </p:spPr>
        </p:pic>
      </p:grpSp>
      <p:pic>
        <p:nvPicPr>
          <p:cNvPr id="68" name="Picture 6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107" y="3937740"/>
            <a:ext cx="1186808" cy="1178948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 flipH="1">
            <a:off x="1662231" y="4801836"/>
            <a:ext cx="468052" cy="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>
            <a:off x="7765391" y="4801836"/>
            <a:ext cx="278970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7065938" y="5940568"/>
            <a:ext cx="1826542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smtClean="0"/>
              <a:t>Expose Services</a:t>
            </a:r>
          </a:p>
          <a:p>
            <a:pPr algn="ctr"/>
            <a:r>
              <a:rPr lang="en-US" sz="1600" dirty="0" smtClean="0"/>
              <a:t>JSON blob / RFID</a:t>
            </a:r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632" y="3544747"/>
            <a:ext cx="1407042" cy="2349432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376" y="3540942"/>
            <a:ext cx="1433978" cy="2394411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045" y="3540942"/>
            <a:ext cx="1480666" cy="2394411"/>
          </a:xfrm>
          <a:prstGeom prst="rect">
            <a:avLst/>
          </a:prstGeom>
        </p:spPr>
      </p:pic>
      <p:cxnSp>
        <p:nvCxnSpPr>
          <p:cNvPr id="81" name="Straight Arrow Connector 80"/>
          <p:cNvCxnSpPr/>
          <p:nvPr/>
        </p:nvCxnSpPr>
        <p:spPr>
          <a:xfrm flipH="1">
            <a:off x="5832140" y="4801836"/>
            <a:ext cx="422986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>
            <a:off x="3860982" y="4801836"/>
            <a:ext cx="422986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92" name="Picture 9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46" y="5170058"/>
            <a:ext cx="722219" cy="235375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501" y="5496714"/>
            <a:ext cx="720443" cy="236803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61" y="5486839"/>
            <a:ext cx="722219" cy="235375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37" y="5816659"/>
            <a:ext cx="722221" cy="237387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287" y="5815279"/>
            <a:ext cx="726417" cy="238767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88" y="5169627"/>
            <a:ext cx="717410" cy="23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075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err="1"/>
              <a:t>IoT</a:t>
            </a:r>
            <a:r>
              <a:rPr lang="en-US" dirty="0"/>
              <a:t> </a:t>
            </a:r>
            <a:r>
              <a:rPr lang="en-US" dirty="0" smtClean="0"/>
              <a:t>Service / action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Status: Up/down, on/off, ok/bad, status variable</a:t>
            </a:r>
          </a:p>
          <a:p>
            <a:r>
              <a:rPr lang="en-US" dirty="0" smtClean="0"/>
              <a:t>Audio/Video: Camera, video feed</a:t>
            </a:r>
          </a:p>
          <a:p>
            <a:r>
              <a:rPr lang="en-US" dirty="0" smtClean="0"/>
              <a:t>Media: Audio/Video media feed, TV, music</a:t>
            </a:r>
          </a:p>
          <a:p>
            <a:r>
              <a:rPr lang="en-US" dirty="0" smtClean="0"/>
              <a:t>Storage: Data</a:t>
            </a:r>
            <a:r>
              <a:rPr lang="en-US" dirty="0"/>
              <a:t> </a:t>
            </a:r>
            <a:r>
              <a:rPr lang="en-US" dirty="0" smtClean="0"/>
              <a:t>storage, NAS (pictures, files, data) </a:t>
            </a:r>
          </a:p>
          <a:p>
            <a:r>
              <a:rPr lang="en-US" dirty="0" smtClean="0"/>
              <a:t>Alerts: </a:t>
            </a:r>
            <a:r>
              <a:rPr lang="en-US" dirty="0"/>
              <a:t> Up/down, on/off, ok/bad</a:t>
            </a:r>
            <a:r>
              <a:rPr lang="en-US" dirty="0" smtClean="0"/>
              <a:t>, “Water detected”</a:t>
            </a:r>
          </a:p>
          <a:p>
            <a:r>
              <a:rPr lang="en-US" dirty="0" smtClean="0"/>
              <a:t>Control: Turn up</a:t>
            </a:r>
            <a:r>
              <a:rPr lang="en-US" dirty="0"/>
              <a:t>/down, on/off, </a:t>
            </a:r>
            <a:r>
              <a:rPr lang="en-US" dirty="0" smtClean="0"/>
              <a:t>change device value</a:t>
            </a:r>
          </a:p>
          <a:p>
            <a:r>
              <a:rPr lang="en-US" dirty="0" smtClean="0"/>
              <a:t>Cloud Service: </a:t>
            </a:r>
            <a:r>
              <a:rPr lang="en-US" dirty="0" err="1" smtClean="0"/>
              <a:t>IoT</a:t>
            </a:r>
            <a:r>
              <a:rPr lang="en-US" dirty="0" smtClean="0"/>
              <a:t> vendor, Google, MS, </a:t>
            </a:r>
            <a:r>
              <a:rPr lang="en-US" dirty="0" err="1" smtClean="0"/>
              <a:t>DropBox</a:t>
            </a:r>
            <a:endParaRPr lang="en-US" dirty="0" smtClean="0"/>
          </a:p>
          <a:p>
            <a:r>
              <a:rPr lang="en-US" dirty="0" smtClean="0"/>
              <a:t>VPN (VPN inside </a:t>
            </a:r>
            <a:r>
              <a:rPr lang="en-US" dirty="0" err="1" smtClean="0"/>
              <a:t>myhouse.ca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Remote house access</a:t>
            </a:r>
          </a:p>
          <a:p>
            <a:r>
              <a:rPr lang="en-US" dirty="0" smtClean="0"/>
              <a:t>Other Sensors/ Actuator functions?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8" y="1844824"/>
            <a:ext cx="1083726" cy="35319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75" y="2264718"/>
            <a:ext cx="1081059" cy="355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8" y="3508323"/>
            <a:ext cx="1083726" cy="35319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8" y="2676746"/>
            <a:ext cx="1083726" cy="3562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08" y="3090671"/>
            <a:ext cx="1090026" cy="35828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7" y="3919572"/>
            <a:ext cx="1076507" cy="35383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6" y="4339479"/>
            <a:ext cx="1076507" cy="35383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88" y="4759386"/>
            <a:ext cx="1086245" cy="35703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88" y="5171281"/>
            <a:ext cx="1086245" cy="35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744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/>
          <p:cNvCxnSpPr/>
          <p:nvPr/>
        </p:nvCxnSpPr>
        <p:spPr>
          <a:xfrm>
            <a:off x="4973105" y="3277319"/>
            <a:ext cx="2478591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Scenario: adding remote </a:t>
            </a:r>
            <a:r>
              <a:rPr lang="en-CA" dirty="0" err="1" smtClean="0"/>
              <a:t>vpn</a:t>
            </a:r>
            <a:r>
              <a:rPr lang="en-CA" dirty="0" smtClean="0"/>
              <a:t> access to trusted mobile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15775" y="2630748"/>
            <a:ext cx="1186808" cy="11789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450" y="3098800"/>
            <a:ext cx="1086245" cy="35703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393680" y="2672742"/>
            <a:ext cx="1380581" cy="2536099"/>
            <a:chOff x="6107743" y="3220269"/>
            <a:chExt cx="1620180" cy="292485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7743" y="3220269"/>
              <a:ext cx="1620180" cy="292485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6306002" y="3601621"/>
              <a:ext cx="1260140" cy="2084970"/>
            </a:xfrm>
            <a:prstGeom prst="rect">
              <a:avLst/>
            </a:prstGeom>
            <a:solidFill>
              <a:srgbClr val="1474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A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Mobile</a:t>
              </a:r>
              <a:endParaRPr lang="en-CA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15367" y="4029332"/>
              <a:ext cx="1086246" cy="357039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7266" y="1571977"/>
            <a:ext cx="1010417" cy="101041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37171" y="3314824"/>
            <a:ext cx="306696" cy="306696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>
            <a:off x="4965635" y="2341351"/>
            <a:ext cx="701315" cy="692564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677368" y="2338337"/>
            <a:ext cx="783778" cy="67993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973105" y="3495688"/>
            <a:ext cx="2488041" cy="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182" y="3878649"/>
            <a:ext cx="672864" cy="67286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023613" y="4531169"/>
            <a:ext cx="2377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(1) Tap the mobile </a:t>
            </a:r>
          </a:p>
          <a:p>
            <a:r>
              <a:rPr lang="en-CA" dirty="0"/>
              <a:t> </a:t>
            </a:r>
            <a:r>
              <a:rPr lang="en-CA" dirty="0" smtClean="0"/>
              <a:t>    Discover services</a:t>
            </a:r>
          </a:p>
          <a:p>
            <a:endParaRPr lang="en-CA" dirty="0"/>
          </a:p>
        </p:txBody>
      </p:sp>
      <p:sp>
        <p:nvSpPr>
          <p:cNvPr id="26" name="TextBox 25"/>
          <p:cNvSpPr txBox="1"/>
          <p:nvPr/>
        </p:nvSpPr>
        <p:spPr>
          <a:xfrm>
            <a:off x="158282" y="3320988"/>
            <a:ext cx="2793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 smtClean="0"/>
              <a:t>(2) Grant permission and credentials to mobile for remote home access</a:t>
            </a:r>
            <a:endParaRPr lang="en-CA" dirty="0"/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2975429" y="3529062"/>
            <a:ext cx="418251" cy="0"/>
          </a:xfrm>
          <a:prstGeom prst="straightConnector1">
            <a:avLst/>
          </a:prstGeom>
          <a:ln w="38100">
            <a:solidFill>
              <a:srgbClr val="3A3A3C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7316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Your home network security is compromised?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Get the </a:t>
            </a:r>
            <a:r>
              <a:rPr lang="en-CA" dirty="0" err="1" smtClean="0"/>
              <a:t>ccTLD</a:t>
            </a:r>
            <a:r>
              <a:rPr lang="en-CA" dirty="0" smtClean="0"/>
              <a:t> to perform an emergency DNSSEC key roll over, externally and on the home gateway</a:t>
            </a:r>
          </a:p>
          <a:p>
            <a:r>
              <a:rPr lang="en-CA" dirty="0" smtClean="0"/>
              <a:t>Will have new keys on home gateway</a:t>
            </a:r>
          </a:p>
          <a:p>
            <a:r>
              <a:rPr lang="en-CA" dirty="0" smtClean="0"/>
              <a:t>This will make all VPN keys &amp; certificate invalid</a:t>
            </a:r>
          </a:p>
          <a:p>
            <a:r>
              <a:rPr lang="en-CA" dirty="0" smtClean="0"/>
              <a:t>A roll over will force the generation of new keys.</a:t>
            </a:r>
          </a:p>
          <a:p>
            <a:pPr lvl="1"/>
            <a:r>
              <a:rPr lang="en-CA" dirty="0"/>
              <a:t>Trusted “management” home gateway </a:t>
            </a:r>
            <a:r>
              <a:rPr lang="en-CA" dirty="0" smtClean="0"/>
              <a:t>mobile access </a:t>
            </a:r>
            <a:r>
              <a:rPr lang="en-CA" dirty="0"/>
              <a:t>must be </a:t>
            </a:r>
            <a:r>
              <a:rPr lang="en-CA" dirty="0" smtClean="0"/>
              <a:t>re-established using an out of band token</a:t>
            </a:r>
            <a:endParaRPr lang="en-CA" dirty="0"/>
          </a:p>
          <a:p>
            <a:pPr lvl="1"/>
            <a:r>
              <a:rPr lang="en-CA" dirty="0" smtClean="0"/>
              <a:t>Remote home access trust must be re-established</a:t>
            </a:r>
          </a:p>
          <a:p>
            <a:pPr lvl="1"/>
            <a:r>
              <a:rPr lang="en-CA" dirty="0" smtClean="0"/>
              <a:t>Local network access controls should remain the same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522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Scenario: Adding your Car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1303" y="2213922"/>
            <a:ext cx="1186808" cy="1178948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3700642" y="3521193"/>
            <a:ext cx="1380581" cy="2536099"/>
            <a:chOff x="6107743" y="3220269"/>
            <a:chExt cx="1620180" cy="2924850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7743" y="3220269"/>
              <a:ext cx="1620180" cy="292485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6306002" y="3601621"/>
              <a:ext cx="1260140" cy="2084970"/>
            </a:xfrm>
            <a:prstGeom prst="rect">
              <a:avLst/>
            </a:prstGeom>
            <a:solidFill>
              <a:srgbClr val="1474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A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Car</a:t>
              </a:r>
              <a:endParaRPr lang="en-CA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4708" y="4816385"/>
              <a:ext cx="1083726" cy="35319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790" y="4401155"/>
              <a:ext cx="1083726" cy="35319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4687" y="3944403"/>
              <a:ext cx="1076507" cy="35383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9816" y="5248513"/>
              <a:ext cx="1086245" cy="357039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8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2681" y="2484205"/>
            <a:ext cx="1238422" cy="8921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2794" y="1155151"/>
            <a:ext cx="1010417" cy="101041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2699" y="2897998"/>
            <a:ext cx="306696" cy="306696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>
            <a:off x="3251163" y="1924525"/>
            <a:ext cx="701315" cy="692564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148064" y="4288450"/>
            <a:ext cx="409502" cy="0"/>
          </a:xfrm>
          <a:prstGeom prst="straightConnector1">
            <a:avLst/>
          </a:prstGeom>
          <a:ln w="38100">
            <a:solidFill>
              <a:srgbClr val="F05023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4962896" y="1921511"/>
            <a:ext cx="783778" cy="67993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3258633" y="3078862"/>
            <a:ext cx="2488041" cy="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857" y="4059318"/>
            <a:ext cx="672864" cy="67286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0759" y="3449003"/>
            <a:ext cx="647502" cy="647502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574168" y="4761148"/>
            <a:ext cx="19928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(1) Tap the car </a:t>
            </a:r>
          </a:p>
          <a:p>
            <a:r>
              <a:rPr lang="en-CA" dirty="0" smtClean="0"/>
              <a:t>Discover services</a:t>
            </a:r>
          </a:p>
          <a:p>
            <a:endParaRPr lang="en-CA" dirty="0"/>
          </a:p>
        </p:txBody>
      </p:sp>
      <p:sp>
        <p:nvSpPr>
          <p:cNvPr id="37" name="TextBox 36"/>
          <p:cNvSpPr txBox="1"/>
          <p:nvPr/>
        </p:nvSpPr>
        <p:spPr>
          <a:xfrm>
            <a:off x="5635156" y="4103784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Control car feature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635156" y="5220632"/>
            <a:ext cx="3437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Grant permission and credentials to car </a:t>
            </a:r>
            <a:r>
              <a:rPr lang="en-CA" dirty="0"/>
              <a:t>mobile for remote home access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5148064" y="4665076"/>
            <a:ext cx="409502" cy="0"/>
          </a:xfrm>
          <a:prstGeom prst="straightConnector1">
            <a:avLst/>
          </a:prstGeom>
          <a:ln w="38100">
            <a:solidFill>
              <a:srgbClr val="DD1A32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5148064" y="5041702"/>
            <a:ext cx="409502" cy="0"/>
          </a:xfrm>
          <a:prstGeom prst="straightConnector1">
            <a:avLst/>
          </a:prstGeom>
          <a:ln w="38100">
            <a:solidFill>
              <a:srgbClr val="682D8E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5148064" y="5418328"/>
            <a:ext cx="409502" cy="0"/>
          </a:xfrm>
          <a:prstGeom prst="straightConnector1">
            <a:avLst/>
          </a:prstGeom>
          <a:ln w="38100">
            <a:solidFill>
              <a:srgbClr val="3A3A3C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635156" y="4473116"/>
            <a:ext cx="1693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View car alerts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635156" y="4869160"/>
            <a:ext cx="2604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View car status/location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1875881" y="4455888"/>
            <a:ext cx="1615999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281541" y="2855937"/>
            <a:ext cx="2478591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8436" y="2675917"/>
            <a:ext cx="1086245" cy="357039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5635156" y="3736205"/>
            <a:ext cx="1774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(2) Assign roles</a:t>
            </a:r>
          </a:p>
        </p:txBody>
      </p:sp>
    </p:spTree>
    <p:extLst>
      <p:ext uri="{BB962C8B-B14F-4D97-AF65-F5344CB8AC3E}">
        <p14:creationId xmlns:p14="http://schemas.microsoft.com/office/powerpoint/2010/main" val="16341139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 smtClean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TODO:</a:t>
            </a:r>
            <a:br>
              <a:rPr lang="en-CA" b="1" dirty="0" smtClean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CA" dirty="0" smtClean="0"/>
              <a:t>Scenario: Adding a smart TV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WORK IN PROGRESS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077590"/>
            <a:ext cx="4000830" cy="397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758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 home network of the future must be safe</a:t>
            </a:r>
            <a:r>
              <a:rPr lang="en-CA" dirty="0"/>
              <a:t>,</a:t>
            </a:r>
            <a:r>
              <a:rPr lang="en-CA" dirty="0" smtClean="0"/>
              <a:t> secure and </a:t>
            </a:r>
            <a:r>
              <a:rPr lang="en-CA" dirty="0" smtClean="0">
                <a:solidFill>
                  <a:srgbClr val="000000"/>
                </a:solidFill>
              </a:rPr>
              <a:t>simple </a:t>
            </a:r>
            <a:r>
              <a:rPr lang="en-CA" dirty="0" smtClean="0"/>
              <a:t>to use!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7644" y="1808819"/>
            <a:ext cx="6408712" cy="454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9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TODO:</a:t>
            </a:r>
            <a:br>
              <a:rPr lang="en-CA" b="1" dirty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CA" b="1" dirty="0" smtClean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 </a:t>
            </a:r>
            <a:r>
              <a:rPr lang="en-CA" dirty="0" smtClean="0"/>
              <a:t>ADD Scenarios FOR each device type</a:t>
            </a:r>
            <a:br>
              <a:rPr lang="en-CA" dirty="0" smtClean="0"/>
            </a:br>
            <a:r>
              <a:rPr lang="en-CA" dirty="0"/>
              <a:t/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TODO: as part of the functional specification documentation.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734" y="3505582"/>
            <a:ext cx="593304" cy="5850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835" y="4115686"/>
            <a:ext cx="597260" cy="5889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830" y="2854873"/>
            <a:ext cx="597260" cy="588995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611560" y="1801778"/>
            <a:ext cx="485800" cy="539810"/>
            <a:chOff x="8550696" y="5013426"/>
            <a:chExt cx="593304" cy="64313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7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424" y="2240868"/>
            <a:ext cx="655047" cy="650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317" y="5278153"/>
            <a:ext cx="597260" cy="5889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6611" y="4767400"/>
            <a:ext cx="462992" cy="46299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2391" y="5902383"/>
            <a:ext cx="537110" cy="38693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0897" y="1778939"/>
            <a:ext cx="796795" cy="79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993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do you think?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31</a:t>
            </a:fld>
            <a:endParaRPr lang="en-CA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8851" y="1124744"/>
            <a:ext cx="5925477" cy="4206482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18864" y="5229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/>
              <a:t>Want to help?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58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Going forward, it’s a journey!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Motivation</a:t>
            </a:r>
          </a:p>
          <a:p>
            <a:pPr lvl="1"/>
            <a:r>
              <a:rPr lang="en-CA" dirty="0" smtClean="0"/>
              <a:t>Ensure long term ccTLD relevance in the future of </a:t>
            </a:r>
            <a:r>
              <a:rPr lang="en-CA" dirty="0" err="1" smtClean="0"/>
              <a:t>IoT</a:t>
            </a:r>
            <a:endParaRPr lang="en-CA" dirty="0" smtClean="0"/>
          </a:p>
          <a:p>
            <a:pPr lvl="1"/>
            <a:r>
              <a:rPr lang="en-CA" dirty="0"/>
              <a:t>To create a secure </a:t>
            </a:r>
            <a:r>
              <a:rPr lang="en-CA" b="1" dirty="0"/>
              <a:t>&lt;internet home&gt; </a:t>
            </a:r>
            <a:r>
              <a:rPr lang="en-CA" dirty="0" err="1"/>
              <a:t>IoT</a:t>
            </a:r>
            <a:r>
              <a:rPr lang="en-CA" dirty="0"/>
              <a:t> environment</a:t>
            </a:r>
          </a:p>
          <a:p>
            <a:r>
              <a:rPr lang="en-CA" dirty="0" smtClean="0"/>
              <a:t>Proposing ccTLD to develop a solution</a:t>
            </a:r>
          </a:p>
          <a:p>
            <a:pPr lvl="1"/>
            <a:r>
              <a:rPr lang="en-CA" dirty="0" smtClean="0"/>
              <a:t>To keep the home network safe and secure</a:t>
            </a:r>
          </a:p>
          <a:p>
            <a:pPr lvl="1"/>
            <a:r>
              <a:rPr lang="en-CA" dirty="0" smtClean="0"/>
              <a:t>To leverage DNSSEC as an innovation platform to create a hub for “home trust” </a:t>
            </a:r>
          </a:p>
          <a:p>
            <a:pPr lvl="1"/>
            <a:r>
              <a:rPr lang="en-CA" dirty="0" smtClean="0"/>
              <a:t>That leverages the ccTLD registry expertise</a:t>
            </a:r>
          </a:p>
          <a:p>
            <a:pPr lvl="1"/>
            <a:r>
              <a:rPr lang="en-CA" dirty="0" smtClean="0"/>
              <a:t>To enhance </a:t>
            </a:r>
            <a:r>
              <a:rPr lang="en-CA" dirty="0" err="1" smtClean="0"/>
              <a:t>OpenWRT</a:t>
            </a:r>
            <a:r>
              <a:rPr lang="en-CA" dirty="0" smtClean="0"/>
              <a:t> with this functionality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924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Next Steps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Develop a Proof of Concept and prototype</a:t>
            </a:r>
          </a:p>
          <a:p>
            <a:pPr lvl="1"/>
            <a:r>
              <a:rPr lang="en-CA" dirty="0" smtClean="0"/>
              <a:t>Using </a:t>
            </a:r>
            <a:r>
              <a:rPr lang="en-CA" dirty="0"/>
              <a:t>.CZ Omnia </a:t>
            </a:r>
            <a:r>
              <a:rPr lang="en-US" dirty="0" smtClean="0"/>
              <a:t>Home Gateway (</a:t>
            </a:r>
            <a:r>
              <a:rPr lang="en-US" dirty="0" err="1" smtClean="0"/>
              <a:t>openWRT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Home Gateway App (Android/iPhone)</a:t>
            </a:r>
          </a:p>
          <a:p>
            <a:pPr lvl="1"/>
            <a:r>
              <a:rPr lang="en-US" dirty="0" smtClean="0"/>
              <a:t>Develop some </a:t>
            </a:r>
            <a:r>
              <a:rPr lang="en-US" dirty="0" err="1" smtClean="0"/>
              <a:t>IoT</a:t>
            </a:r>
            <a:r>
              <a:rPr lang="en-US" dirty="0" smtClean="0"/>
              <a:t> discoverable devices (RFID)</a:t>
            </a:r>
            <a:endParaRPr lang="en-CA" dirty="0" smtClean="0"/>
          </a:p>
          <a:p>
            <a:r>
              <a:rPr lang="en-CA" dirty="0" smtClean="0"/>
              <a:t>Use </a:t>
            </a:r>
            <a:r>
              <a:rPr lang="en-CA" dirty="0"/>
              <a:t>public </a:t>
            </a:r>
            <a:r>
              <a:rPr lang="en-CA" dirty="0" smtClean="0"/>
              <a:t>GitHub to document the functional specification </a:t>
            </a:r>
            <a:r>
              <a:rPr lang="en-CA" dirty="0"/>
              <a:t>and </a:t>
            </a:r>
            <a:r>
              <a:rPr lang="en-CA" dirty="0" smtClean="0"/>
              <a:t>repo for prototype </a:t>
            </a:r>
            <a:r>
              <a:rPr lang="en-CA" dirty="0"/>
              <a:t>software</a:t>
            </a:r>
            <a:endParaRPr lang="en-US" dirty="0"/>
          </a:p>
          <a:p>
            <a:pPr lvl="1"/>
            <a:r>
              <a:rPr lang="en-US" dirty="0" smtClean="0"/>
              <a:t>Functional specification</a:t>
            </a:r>
          </a:p>
          <a:p>
            <a:pPr lvl="1"/>
            <a:r>
              <a:rPr lang="en-US" dirty="0" smtClean="0"/>
              <a:t>Software repository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163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532" y="1801778"/>
            <a:ext cx="8424936" cy="45259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CA" sz="3600" dirty="0">
                <a:solidFill>
                  <a:srgbClr val="C0091E"/>
                </a:solidFill>
              </a:rPr>
              <a:t>The new &lt;Internet Home</a:t>
            </a:r>
            <a:r>
              <a:rPr lang="en-CA" sz="3600" dirty="0" smtClean="0">
                <a:solidFill>
                  <a:srgbClr val="C0091E"/>
                </a:solidFill>
              </a:rPr>
              <a:t>&gt;</a:t>
            </a:r>
          </a:p>
          <a:p>
            <a:pPr marL="0" indent="0" algn="ctr">
              <a:buNone/>
            </a:pPr>
            <a:r>
              <a:rPr lang="en-CA" sz="3600" dirty="0">
                <a:solidFill>
                  <a:srgbClr val="C0091E"/>
                </a:solidFill>
              </a:rPr>
              <a:t/>
            </a:r>
            <a:br>
              <a:rPr lang="en-CA" sz="3600" dirty="0">
                <a:solidFill>
                  <a:srgbClr val="C0091E"/>
                </a:solidFill>
              </a:rPr>
            </a:br>
            <a:r>
              <a:rPr lang="en-CA" sz="3600" dirty="0">
                <a:solidFill>
                  <a:srgbClr val="C0091E"/>
                </a:solidFill>
              </a:rPr>
              <a:t/>
            </a:r>
            <a:br>
              <a:rPr lang="en-CA" sz="3600" dirty="0">
                <a:solidFill>
                  <a:srgbClr val="C0091E"/>
                </a:solidFill>
              </a:rPr>
            </a:br>
            <a:endParaRPr lang="en-CA" sz="3600" dirty="0">
              <a:solidFill>
                <a:srgbClr val="C0091E"/>
              </a:solidFill>
            </a:endParaRPr>
          </a:p>
          <a:p>
            <a:pPr marL="0" indent="0" algn="ctr">
              <a:buNone/>
            </a:pPr>
            <a:r>
              <a:rPr lang="en-CA" sz="2400" b="1" dirty="0">
                <a:solidFill>
                  <a:srgbClr val="C0091E"/>
                </a:solidFill>
                <a:hlinkClick r:id="rId2"/>
              </a:rPr>
              <a:t>https://github.com/CIRALabs/Home-Network-Registry-Gateway</a:t>
            </a:r>
            <a:r>
              <a:rPr lang="en-CA" sz="2400" b="1" dirty="0">
                <a:solidFill>
                  <a:srgbClr val="C0091E"/>
                </a:solidFill>
              </a:rPr>
              <a:t> </a:t>
            </a:r>
            <a:endParaRPr lang="en-US" sz="2400" b="1" dirty="0">
              <a:solidFill>
                <a:srgbClr val="C0091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4802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 home network must be reachable from the internet  </a:t>
            </a:r>
            <a:r>
              <a:rPr lang="en-CA" dirty="0" smtClean="0">
                <a:solidFill>
                  <a:srgbClr val="FF0000"/>
                </a:solidFill>
              </a:rPr>
              <a:t>seamlessly</a:t>
            </a:r>
            <a:r>
              <a:rPr lang="en-CA" dirty="0"/>
              <a:t> </a:t>
            </a:r>
            <a:r>
              <a:rPr lang="en-CA" dirty="0" smtClean="0"/>
              <a:t>and </a:t>
            </a:r>
            <a:r>
              <a:rPr lang="en-CA" dirty="0" smtClean="0">
                <a:solidFill>
                  <a:srgbClr val="FF0000"/>
                </a:solidFill>
              </a:rPr>
              <a:t>securely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4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7644" y="1821354"/>
            <a:ext cx="6372708" cy="452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2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even your car WILL be </a:t>
            </a:r>
            <a:r>
              <a:rPr lang="en-CA" dirty="0" smtClean="0">
                <a:solidFill>
                  <a:srgbClr val="000000"/>
                </a:solidFill>
              </a:rPr>
              <a:t>connected </a:t>
            </a:r>
            <a:r>
              <a:rPr lang="en-CA" dirty="0" smtClean="0"/>
              <a:t>to your home network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5</a:t>
            </a:fld>
            <a:endParaRPr lang="en-CA"/>
          </a:p>
        </p:txBody>
      </p:sp>
      <p:sp>
        <p:nvSpPr>
          <p:cNvPr id="3" name="TextBox 2"/>
          <p:cNvSpPr txBox="1"/>
          <p:nvPr/>
        </p:nvSpPr>
        <p:spPr>
          <a:xfrm>
            <a:off x="683402" y="5589240"/>
            <a:ext cx="7768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200" dirty="0" smtClean="0"/>
              <a:t>because your home is bigger than your house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152" y="1781600"/>
            <a:ext cx="6444208" cy="362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30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 home network grows to include </a:t>
            </a:r>
            <a:r>
              <a:rPr lang="en-CA" dirty="0" smtClean="0">
                <a:solidFill>
                  <a:srgbClr val="3A3A3C"/>
                </a:solidFill>
              </a:rPr>
              <a:t>personal</a:t>
            </a:r>
            <a:r>
              <a:rPr lang="en-CA" dirty="0" smtClean="0"/>
              <a:t> and </a:t>
            </a:r>
            <a:r>
              <a:rPr lang="en-CA" dirty="0" smtClean="0">
                <a:solidFill>
                  <a:srgbClr val="000000"/>
                </a:solidFill>
              </a:rPr>
              <a:t>wearable</a:t>
            </a:r>
            <a:r>
              <a:rPr lang="en-CA" dirty="0"/>
              <a:t> </a:t>
            </a:r>
            <a:r>
              <a:rPr lang="en-CA" dirty="0" err="1" smtClean="0"/>
              <a:t>IoT</a:t>
            </a:r>
            <a:r>
              <a:rPr lang="en-CA" dirty="0" smtClean="0"/>
              <a:t>, inside and outside the home…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6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3916" y="1801778"/>
            <a:ext cx="5358384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99592" y="5805234"/>
            <a:ext cx="73448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2400" dirty="0"/>
              <a:t>because </a:t>
            </a:r>
            <a:r>
              <a:rPr lang="en-CA" sz="2400" dirty="0" smtClean="0"/>
              <a:t>eventually they will be IPv6 enabled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103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Your home network security both internal and external must be protected using a </a:t>
            </a:r>
            <a:r>
              <a:rPr lang="en-CA" dirty="0" smtClean="0">
                <a:solidFill>
                  <a:srgbClr val="000000"/>
                </a:solidFill>
              </a:rPr>
              <a:t>common </a:t>
            </a:r>
            <a:r>
              <a:rPr lang="en-CA" dirty="0" smtClean="0"/>
              <a:t>key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75" b="7075"/>
          <a:stretch>
            <a:fillRect/>
          </a:stretch>
        </p:blipFill>
        <p:spPr>
          <a:xfrm>
            <a:off x="1259632" y="2132856"/>
            <a:ext cx="6647336" cy="4050869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7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0312" y="1006624"/>
            <a:ext cx="487843" cy="62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9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Do I need to say more?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8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832823"/>
            <a:ext cx="6768752" cy="45125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87345" y="1292851"/>
            <a:ext cx="75792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b="1" dirty="0"/>
              <a:t>Public service announcement: We’re out of IPv4 </a:t>
            </a:r>
            <a:r>
              <a:rPr lang="en-CA" b="1" dirty="0" smtClean="0"/>
              <a:t>addresses !!!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400489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Seriously, what does this bring to the domain industry?</a:t>
            </a:r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- 2017-11</a:t>
            </a:r>
            <a:endParaRPr lang="en-CA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9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0" y="530120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b="1" dirty="0" smtClean="0">
                <a:solidFill>
                  <a:srgbClr val="FF0000"/>
                </a:solidFill>
              </a:rPr>
              <a:t>A domain name per household!!!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4513933" y="3638198"/>
            <a:ext cx="9894" cy="1050942"/>
          </a:xfrm>
          <a:prstGeom prst="line">
            <a:avLst/>
          </a:prstGeom>
          <a:ln w="38100">
            <a:solidFill>
              <a:srgbClr val="7030A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 flipV="1">
            <a:off x="1592657" y="2458227"/>
            <a:ext cx="6039683" cy="1724867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1988825" y="2594363"/>
            <a:ext cx="5181733" cy="1442768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3184161" y="2458115"/>
            <a:ext cx="2498155" cy="1790709"/>
          </a:xfrm>
          <a:prstGeom prst="line">
            <a:avLst/>
          </a:prstGeom>
          <a:ln w="57150">
            <a:solidFill>
              <a:srgbClr val="6F1F8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5" idx="1"/>
          </p:cNvCxnSpPr>
          <p:nvPr/>
        </p:nvCxnSpPr>
        <p:spPr>
          <a:xfrm flipH="1" flipV="1">
            <a:off x="2608033" y="3314809"/>
            <a:ext cx="3778108" cy="11598"/>
          </a:xfrm>
          <a:prstGeom prst="line">
            <a:avLst/>
          </a:prstGeom>
          <a:ln w="57150">
            <a:solidFill>
              <a:srgbClr val="6F1F8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3473587" y="2458227"/>
            <a:ext cx="2187762" cy="1880541"/>
          </a:xfrm>
          <a:prstGeom prst="line">
            <a:avLst/>
          </a:prstGeom>
          <a:ln w="57150">
            <a:solidFill>
              <a:srgbClr val="6F1F8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468035" y="3628266"/>
            <a:ext cx="9894" cy="1050942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433813" y="2998693"/>
            <a:ext cx="2250412" cy="646331"/>
          </a:xfrm>
          <a:prstGeom prst="rect">
            <a:avLst/>
          </a:prstGeom>
          <a:solidFill>
            <a:srgbClr val="DE203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myhome.ca</a:t>
            </a:r>
          </a:p>
          <a:p>
            <a:pPr algn="ctr"/>
            <a:r>
              <a:rPr lang="en-CA" b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CA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yhome.net.ca</a:t>
            </a:r>
            <a:endParaRPr lang="en-US" b="1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9471" y="1724841"/>
            <a:ext cx="771663" cy="766552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2317" y="4142756"/>
            <a:ext cx="597260" cy="588995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1725" y="4068042"/>
            <a:ext cx="593304" cy="58509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9745" y="4506483"/>
            <a:ext cx="655047" cy="650709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6528" y="3020025"/>
            <a:ext cx="597260" cy="588995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649" y="1666201"/>
            <a:ext cx="1188720" cy="111556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152" y="3910994"/>
            <a:ext cx="1353312" cy="993648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75" y="1782206"/>
            <a:ext cx="426019" cy="1215988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03" y="3610478"/>
            <a:ext cx="1444752" cy="99364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882" y="1809100"/>
            <a:ext cx="632583" cy="636488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873527" y="3825044"/>
            <a:ext cx="891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IoT</a:t>
            </a:r>
            <a:endParaRPr lang="en-US" sz="1200" b="1" dirty="0" smtClean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Cloud</a:t>
            </a:r>
          </a:p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services</a:t>
            </a:r>
            <a:endParaRPr lang="en-US" sz="1200" b="1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141" y="2996952"/>
            <a:ext cx="784416" cy="6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10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Title of  the Presentation&amp;quot;&quot;/&gt;&lt;property id=&quot;20307&quot; value=&quot;446&quot;/&gt;&lt;/object&gt;&lt;object type=&quot;3&quot; unique_id=&quot;10004&quot;&gt;&lt;property id=&quot;20148&quot; value=&quot;5&quot;/&gt;&lt;property id=&quot;20300&quot; value=&quot;Slide 2 - &amp;quot;Past/Recent Canadian  Internet Architecture&amp;quot;&quot;/&gt;&lt;property id=&quot;20307&quot; value=&quot;442&quot;/&gt;&lt;/object&gt;&lt;object type=&quot;3&quot; unique_id=&quot;10005&quot;&gt;&lt;property id=&quot;20148&quot; value=&quot;5&quot;/&gt;&lt;property id=&quot;20300&quot; value=&quot;Slide 3&quot;/&gt;&lt;property id=&quot;20307&quot; value=&quot;443&quot;/&gt;&lt;/object&gt;&lt;object type=&quot;3&quot; unique_id=&quot;10006&quot;&gt;&lt;property id=&quot;20148&quot; value=&quot;5&quot;/&gt;&lt;property id=&quot;20300&quot; value=&quot;Slide 4 - &amp;quot;CA-IX : Canadian IXP Association&amp;quot;&quot;/&gt;&lt;property id=&quot;20307&quot; value=&quot;444&quot;/&gt;&lt;/object&gt;&lt;object type=&quot;3&quot; unique_id=&quot;10007&quot;&gt;&lt;property id=&quot;20148&quot; value=&quot;5&quot;/&gt;&lt;property id=&quot;20300&quot; value=&quot;Slide 5&quot;/&gt;&lt;property id=&quot;20307&quot; value=&quot;445&quot;/&gt;&lt;/object&gt;&lt;object type=&quot;3&quot; unique_id=&quot;10008&quot;&gt;&lt;property id=&quot;20148&quot; value=&quot;5&quot;/&gt;&lt;property id=&quot;20300&quot; value=&quot;Slide 6 - &amp;quot;IXPs and Traffic Routing&amp;quot;&quot;/&gt;&lt;property id=&quot;20307&quot; value=&quot;385&quot;/&gt;&lt;/object&gt;&lt;object type=&quot;3&quot; unique_id=&quot;10009&quot;&gt;&lt;property id=&quot;20148&quot; value=&quot;5&quot;/&gt;&lt;property id=&quot;20300&quot; value=&quot;Slide 7 - &amp;quot;IXPs and Traffic Routing improved&amp;quot;&quot;/&gt;&lt;property id=&quot;20307&quot; value=&quot;448&quot;/&gt;&lt;/object&gt;&lt;object type=&quot;3&quot; unique_id=&quot;10010&quot;&gt;&lt;property id=&quot;20148&quot; value=&quot;5&quot;/&gt;&lt;property id=&quot;20300&quot; value=&quot;Slide 8 - &amp;quot;GoC Internet Perimeter Architecture&amp;quot;&quot;/&gt;&lt;property id=&quot;20307&quot; value=&quot;436&quot;/&gt;&lt;/object&gt;&lt;object type=&quot;3&quot; unique_id=&quot;10011&quot;&gt;&lt;property id=&quot;20148&quot; value=&quot;5&quot;/&gt;&lt;property id=&quot;20300&quot; value=&quot;Slide 9 - &amp;quot;GoC Internet Perimeter DDoS Resiliency&amp;quot;&quot;/&gt;&lt;property id=&quot;20307&quot; value=&quot;437&quot;/&gt;&lt;/object&gt;&lt;object type=&quot;3&quot; unique_id=&quot;10012&quot;&gt;&lt;property id=&quot;20148&quot; value=&quot;5&quot;/&gt;&lt;property id=&quot;20300&quot; value=&quot;Slide 10 - &amp;quot;GoC Canadian Internet Architecture Vision&amp;quot;&quot;/&gt;&lt;property id=&quot;20307&quot; value=&quot;417&quot;/&gt;&lt;/object&gt;&lt;object type=&quot;3&quot; unique_id=&quot;10013&quot;&gt;&lt;property id=&quot;20148&quot; value=&quot;5&quot;/&gt;&lt;property id=&quot;20300&quot; value=&quot;Slide 11&quot;/&gt;&lt;property id=&quot;20307&quot; value=&quot;447&quot;/&gt;&lt;/object&gt;&lt;object type=&quot;3&quot; unique_id=&quot;10014&quot;&gt;&lt;property id=&quot;20148&quot; value=&quot;5&quot;/&gt;&lt;property id=&quot;20300&quot; value=&quot;Slide 12 - &amp;quot;Benefits&amp;quot;&quot;/&gt;&lt;property id=&quot;20307&quot; value=&quot;413&quot;/&gt;&lt;/object&gt;&lt;object type=&quot;3&quot; unique_id=&quot;10015&quot;&gt;&lt;property id=&quot;20148&quot; value=&quot;5&quot;/&gt;&lt;property id=&quot;20300&quot; value=&quot;Slide 13 - &amp;quot;Internet Makeup&amp;quot;&quot;/&gt;&lt;property id=&quot;20307&quot; value=&quot;451&quot;/&gt;&lt;/object&gt;&lt;object type=&quot;3&quot; unique_id=&quot;10016&quot;&gt;&lt;property id=&quot;20148&quot; value=&quot;5&quot;/&gt;&lt;property id=&quot;20300&quot; value=&quot;Slide 14 - &amp;quot;Internet Transit = $$$&amp;quot;&quot;/&gt;&lt;property id=&quot;20307&quot; value=&quot;375&quot;/&gt;&lt;/object&gt;&lt;object type=&quot;3&quot; unique_id=&quot;10017&quot;&gt;&lt;property id=&quot;20148&quot; value=&quot;5&quot;/&gt;&lt;property id=&quot;20300&quot; value=&quot;Slide 15 - &amp;quot;Enterprise Transit Typical Internet Perimeter Architecture &amp;quot;&quot;/&gt;&lt;property id=&quot;20307&quot; value=&quot;391&quot;/&gt;&lt;/object&gt;&lt;object type=&quot;3&quot; unique_id=&quot;10018&quot;&gt;&lt;property id=&quot;20148&quot; value=&quot;5&quot;/&gt;&lt;property id=&quot;20300&quot; value=&quot;Slide 16 - &amp;quot;Internet Peering&amp;quot;&quot;/&gt;&lt;property id=&quot;20307&quot; value=&quot;392&quot;/&gt;&lt;/object&gt;&lt;object type=&quot;3&quot; unique_id=&quot;10019&quot;&gt;&lt;property id=&quot;20148&quot; value=&quot;5&quot;/&gt;&lt;property id=&quot;20300&quot; value=&quot;Slide 17 - &amp;quot;Internet Peering&amp;quot;&quot;/&gt;&lt;property id=&quot;20307&quot; value=&quot;377&quot;/&gt;&lt;/object&gt;&lt;object type=&quot;3&quot; unique_id=&quot;10020&quot;&gt;&lt;property id=&quot;20148&quot; value=&quot;5&quot;/&gt;&lt;property id=&quot;20300&quot; value=&quot;Slide 18 - &amp;quot;Internet Exchange Point&amp;quot;&quot;/&gt;&lt;property id=&quot;20307&quot; value=&quot;310&quot;/&gt;&lt;/object&gt;&lt;object type=&quot;3&quot; unique_id=&quot;10021&quot;&gt;&lt;property id=&quot;20148&quot; value=&quot;5&quot;/&gt;&lt;property id=&quot;20300&quot; value=&quot;Slide 19 - &amp;quot;Internet Exchange Point – Canadian Vision&amp;quot;&quot;/&gt;&lt;property id=&quot;20307&quot; value=&quot;454&quot;/&gt;&lt;/object&gt;&lt;object type=&quot;3&quot; unique_id=&quot;10022&quot;&gt;&lt;property id=&quot;20148&quot; value=&quot;5&quot;/&gt;&lt;property id=&quot;20300&quot; value=&quot;Slide 20&quot;/&gt;&lt;property id=&quot;20307&quot; value=&quot;455&quot;/&gt;&lt;/object&gt;&lt;object type=&quot;3&quot; unique_id=&quot;10023&quot;&gt;&lt;property id=&quot;20148&quot; value=&quot;5&quot;/&gt;&lt;property id=&quot;20300&quot; value=&quot;Slide 21 - &amp;quot;IXP – Heart of the Internet&amp;quot;&quot;/&gt;&lt;property id=&quot;20307&quot; value=&quot;313&quot;/&gt;&lt;/object&gt;&lt;object type=&quot;3&quot; unique_id=&quot;10024&quot;&gt;&lt;property id=&quot;20148&quot; value=&quot;5&quot;/&gt;&lt;property id=&quot;20300&quot; value=&quot;Slide 22 - &amp;quot;Peer Traffic Exchange The IXP does not control traffic&amp;quot;&quot;/&gt;&lt;property id=&quot;20307&quot; value=&quot;312&quot;/&gt;&lt;/object&gt;&lt;object type=&quot;3&quot; unique_id=&quot;10025&quot;&gt;&lt;property id=&quot;20148&quot; value=&quot;5&quot;/&gt;&lt;property id=&quot;20300&quot; value=&quot;Slide 23 - &amp;quot;AS2669 SCNet Government of Canada &amp;quot;&quot;/&gt;&lt;property id=&quot;20307&quot; value=&quot;396&quot;/&gt;&lt;/object&gt;&lt;object type=&quot;3&quot; unique_id=&quot;10026&quot;&gt;&lt;property id=&quot;20148&quot; value=&quot;5&quot;/&gt;&lt;property id=&quot;20300&quot; value=&quot;Slide 24&quot;/&gt;&lt;property id=&quot;20307&quot; value=&quot;452&quot;/&gt;&lt;/object&gt;&lt;object type=&quot;3&quot; unique_id=&quot;10027&quot;&gt;&lt;property id=&quot;20148&quot; value=&quot;5&quot;/&gt;&lt;property id=&quot;20300&quot; value=&quot;Slide 25&quot;/&gt;&lt;property id=&quot;20307&quot; value=&quot;453&quot;/&gt;&lt;/object&gt;&lt;object type=&quot;3&quot; unique_id=&quot;10028&quot;&gt;&lt;property id=&quot;20148&quot; value=&quot;5&quot;/&gt;&lt;property id=&quot;20300&quot; value=&quot;Slide 26 - &amp;quot; Abstract Internet Exchange PointS&amp;quot;&quot;/&gt;&lt;property id=&quot;20307&quot; value=&quot;457&quot;/&gt;&lt;/object&gt;&lt;/object&gt;&lt;object type=&quot;8&quot; unique_id=&quot;10056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703C3AE9A86F44AC788C2882AD0E87" ma:contentTypeVersion="0" ma:contentTypeDescription="Create a new document." ma:contentTypeScope="" ma:versionID="845937d44adbe870bfb5c01d49afba53">
  <xsd:schema xmlns:xsd="http://www.w3.org/2001/XMLSchema" xmlns:xs="http://www.w3.org/2001/XMLSchema" xmlns:p="http://schemas.microsoft.com/office/2006/metadata/properties" xmlns:ns2="2631c8f5-919c-4e8a-9e80-e8b512324e70" targetNamespace="http://schemas.microsoft.com/office/2006/metadata/properties" ma:root="true" ma:fieldsID="994763ae444a3847481aa03f6ab79712" ns2:_="">
    <xsd:import namespace="2631c8f5-919c-4e8a-9e80-e8b512324e7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31c8f5-919c-4e8a-9e80-e8b512324e7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2631c8f5-919c-4e8a-9e80-e8b512324e70">CIRA-108-222</_dlc_DocId>
    <_dlc_DocIdUrl xmlns="2631c8f5-919c-4e8a-9e80-e8b512324e70">
      <Url>http://ciranet/InternetComm/_layouts/DocIdRedir.aspx?ID=CIRA-108-222</Url>
      <Description>CIRA-108-222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38B197-8921-4140-9118-EB5E560401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31c8f5-919c-4e8a-9e80-e8b512324e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9148F28-1A7D-409B-8852-7CA5EDAB14D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FE33D791-8F2B-4B6E-A51F-7B49F5D4F214}">
  <ds:schemaRefs>
    <ds:schemaRef ds:uri="http://purl.org/dc/dcmitype/"/>
    <ds:schemaRef ds:uri="2631c8f5-919c-4e8a-9e80-e8b512324e70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8AF389F9-E566-49CA-8A51-B6614AF461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23776</TotalTime>
  <Words>1604</Words>
  <Application>Microsoft Office PowerPoint</Application>
  <PresentationFormat>On-screen Show (4:3)</PresentationFormat>
  <Paragraphs>310</Paragraphs>
  <Slides>34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Cera PRO</vt:lpstr>
      <vt:lpstr>Verdana</vt:lpstr>
      <vt:lpstr>Wingdings</vt:lpstr>
      <vt:lpstr>1_Office Theme</vt:lpstr>
      <vt:lpstr>Secure IoT Home Gateway &amp;  Home Registry - Idea  </vt:lpstr>
      <vt:lpstr>Today’s Home Network &amp; IoT implementation are disparate, kind of scary &amp; need structure!</vt:lpstr>
      <vt:lpstr>The home network of the future must be safe, secure and simple to use!</vt:lpstr>
      <vt:lpstr>The home network must be reachable from the internet  seamlessly and securely</vt:lpstr>
      <vt:lpstr>even your car WILL be connected to your home network</vt:lpstr>
      <vt:lpstr>The home network grows to include personal and wearable IoT, inside and outside the home…</vt:lpstr>
      <vt:lpstr>Your home network security both internal and external must be protected using a common key</vt:lpstr>
      <vt:lpstr>Do I need to say more?</vt:lpstr>
      <vt:lpstr>Seriously, what does this bring to the domain industry?</vt:lpstr>
      <vt:lpstr>Leveraging the chain of trust in DNSSEC and some innovation to create a secure home network platform</vt:lpstr>
      <vt:lpstr>home.arpa. draft-ietf-homenet-dot-14</vt:lpstr>
      <vt:lpstr>The focus is on AutomatioN</vt:lpstr>
      <vt:lpstr>       Your local ccTLD will provision your DNSSEC signed domain internally on your gateway and externally as DNS primary, and establish a secure chain of trust to your home gateway, magically solving all your worries and keeping your online family safe </vt:lpstr>
      <vt:lpstr>Remember, it’s an idea.  So far it looks like this…</vt:lpstr>
      <vt:lpstr>Step 1</vt:lpstr>
      <vt:lpstr>Step 2</vt:lpstr>
      <vt:lpstr>Step 3</vt:lpstr>
      <vt:lpstr>Step 4 NEED WORK</vt:lpstr>
      <vt:lpstr>Step 5</vt:lpstr>
      <vt:lpstr>High Level BACKEND Architecture</vt:lpstr>
      <vt:lpstr>At this point we have</vt:lpstr>
      <vt:lpstr>What about IoT security? What about the home network?</vt:lpstr>
      <vt:lpstr>Network Access control (NAC) &amp; default security controls</vt:lpstr>
      <vt:lpstr>Now, let’s see how we provision IoT DEVICES IN HOME NETWORK</vt:lpstr>
      <vt:lpstr>IoT Service / action type</vt:lpstr>
      <vt:lpstr>Scenario: adding remote vpn access to trusted mobile</vt:lpstr>
      <vt:lpstr>Your home network security is compromised?</vt:lpstr>
      <vt:lpstr>Scenario: Adding your Car</vt:lpstr>
      <vt:lpstr>TODO: Scenario: Adding a smart TV</vt:lpstr>
      <vt:lpstr>TODO: + ADD Scenarios FOR each device type  </vt:lpstr>
      <vt:lpstr>What do you think?</vt:lpstr>
      <vt:lpstr>Going forward, it’s a journey!</vt:lpstr>
      <vt:lpstr>Next Steps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CIRA – GoC Internet Resilience - 2017-01-20-</dc:title>
  <dc:creator>jacques.latour</dc:creator>
  <cp:lastModifiedBy>Jacques Latour</cp:lastModifiedBy>
  <cp:revision>1707</cp:revision>
  <cp:lastPrinted>2017-02-16T18:07:34Z</cp:lastPrinted>
  <dcterms:created xsi:type="dcterms:W3CDTF">2011-03-07T17:45:14Z</dcterms:created>
  <dcterms:modified xsi:type="dcterms:W3CDTF">2017-11-28T18:37:23Z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0x01010071703C3AE9A86F44AC788C2882AD0E87</vt:lpwstr>
  </property>
  <property fmtid="{D5CDD505-2E9C-101B-9397-08002B2CF9AE}" pid="3" name="_dlc_DocIdItemGuid">
    <vt:lpwstr>c6bcf8ef-c563-4e41-b3c9-e7c253c5b281</vt:lpwstr>
  </property>
  <property fmtid="{D5CDD505-2E9C-101B-9397-08002B2CF9AE}" pid="4" name="Order">
    <vt:r8>19100</vt:r8>
  </property>
</Properties>
</file>

<file path=docProps/thumbnail.jpeg>
</file>